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3" r:id="rId4"/>
    <p:sldId id="264" r:id="rId5"/>
    <p:sldId id="266" r:id="rId6"/>
    <p:sldId id="258" r:id="rId7"/>
    <p:sldId id="259" r:id="rId8"/>
    <p:sldId id="260" r:id="rId9"/>
    <p:sldId id="261" r:id="rId10"/>
    <p:sldId id="262" r:id="rId11"/>
    <p:sldId id="265" r:id="rId12"/>
    <p:sldId id="267" r:id="rId13"/>
    <p:sldId id="268" r:id="rId14"/>
    <p:sldId id="269" r:id="rId15"/>
    <p:sldId id="270" r:id="rId16"/>
    <p:sldId id="271" r:id="rId17"/>
    <p:sldId id="285" r:id="rId18"/>
    <p:sldId id="272" r:id="rId19"/>
    <p:sldId id="273" r:id="rId20"/>
    <p:sldId id="274" r:id="rId21"/>
    <p:sldId id="275" r:id="rId22"/>
    <p:sldId id="276" r:id="rId23"/>
    <p:sldId id="277" r:id="rId24"/>
    <p:sldId id="278" r:id="rId25"/>
    <p:sldId id="279" r:id="rId26"/>
    <p:sldId id="280" r:id="rId27"/>
    <p:sldId id="281" r:id="rId28"/>
    <p:sldId id="282" r:id="rId29"/>
    <p:sldId id="288" r:id="rId30"/>
    <p:sldId id="289" r:id="rId31"/>
    <p:sldId id="284" r:id="rId32"/>
    <p:sldId id="286" r:id="rId33"/>
    <p:sldId id="287"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E7D38E34-C500-48CA-B8EE-FE7126BA6CFC}" type="datetimeFigureOut">
              <a:rPr lang="tr-TR" smtClean="0"/>
              <a:pPr/>
              <a:t>11.06.2021</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25AB62AE-151D-4CD2-8D14-C887BFE83759}"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7D38E34-C500-48CA-B8EE-FE7126BA6CFC}" type="datetimeFigureOut">
              <a:rPr lang="tr-TR" smtClean="0"/>
              <a:pPr/>
              <a:t>11.06.2021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5AB62AE-151D-4CD2-8D14-C887BFE83759}" type="slidenum">
              <a:rPr lang="tr-TR" smtClean="0"/>
              <a:pPr/>
              <a:t>‹#›</a:t>
            </a:fld>
            <a:endParaRPr lang="tr-TR"/>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7D38E34-C500-48CA-B8EE-FE7126BA6CFC}" type="datetimeFigureOut">
              <a:rPr lang="tr-TR" smtClean="0"/>
              <a:pPr/>
              <a:t>11.06.2021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5AB62AE-151D-4CD2-8D14-C887BFE83759}" type="slidenum">
              <a:rPr lang="tr-TR" smtClean="0"/>
              <a:pPr/>
              <a:t>‹#›</a:t>
            </a:fld>
            <a:endParaRPr lang="tr-T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7D38E34-C500-48CA-B8EE-FE7126BA6CFC}" type="datetimeFigureOut">
              <a:rPr lang="tr-TR" smtClean="0"/>
              <a:pPr/>
              <a:t>11.06.2021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5AB62AE-151D-4CD2-8D14-C887BFE83759}" type="slidenum">
              <a:rPr lang="tr-TR" smtClean="0"/>
              <a:pPr/>
              <a:t>‹#›</a:t>
            </a:fld>
            <a:endParaRPr lang="tr-TR"/>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E7D38E34-C500-48CA-B8EE-FE7126BA6CFC}" type="datetimeFigureOut">
              <a:rPr lang="tr-TR" smtClean="0"/>
              <a:pPr/>
              <a:t>11.06.2021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5AB62AE-151D-4CD2-8D14-C887BFE83759}"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E7D38E34-C500-48CA-B8EE-FE7126BA6CFC}" type="datetimeFigureOut">
              <a:rPr lang="tr-TR" smtClean="0"/>
              <a:pPr/>
              <a:t>11.06.2021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5AB62AE-151D-4CD2-8D14-C887BFE83759}" type="slidenum">
              <a:rPr lang="tr-TR" smtClean="0"/>
              <a:pPr/>
              <a:t>‹#›</a:t>
            </a:fld>
            <a:endParaRPr lang="tr-TR"/>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E7D38E34-C500-48CA-B8EE-FE7126BA6CFC}" type="datetimeFigureOut">
              <a:rPr lang="tr-TR" smtClean="0"/>
              <a:pPr/>
              <a:t>11.06.2021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25AB62AE-151D-4CD2-8D14-C887BFE83759}" type="slidenum">
              <a:rPr lang="tr-TR" smtClean="0"/>
              <a:pPr/>
              <a:t>‹#›</a:t>
            </a:fld>
            <a:endParaRPr lang="tr-TR"/>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E7D38E34-C500-48CA-B8EE-FE7126BA6CFC}" type="datetimeFigureOut">
              <a:rPr lang="tr-TR" smtClean="0"/>
              <a:pPr/>
              <a:t>11.06.2021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5AB62AE-151D-4CD2-8D14-C887BFE83759}" type="slidenum">
              <a:rPr lang="tr-TR" smtClean="0"/>
              <a:pPr/>
              <a:t>‹#›</a:t>
            </a:fld>
            <a:endParaRPr lang="tr-TR"/>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7D38E34-C500-48CA-B8EE-FE7126BA6CFC}" type="datetimeFigureOut">
              <a:rPr lang="tr-TR" smtClean="0"/>
              <a:pPr/>
              <a:t>11.06.2021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5AB62AE-151D-4CD2-8D14-C887BFE83759}" type="slidenum">
              <a:rPr lang="tr-TR" smtClean="0"/>
              <a:pPr/>
              <a:t>‹#›</a:t>
            </a:fld>
            <a:endParaRPr lang="tr-TR"/>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E7D38E34-C500-48CA-B8EE-FE7126BA6CFC}" type="datetimeFigureOut">
              <a:rPr lang="tr-TR" smtClean="0"/>
              <a:pPr/>
              <a:t>11.06.2021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5AB62AE-151D-4CD2-8D14-C887BFE83759}" type="slidenum">
              <a:rPr lang="tr-TR" smtClean="0"/>
              <a:pPr/>
              <a:t>‹#›</a:t>
            </a:fld>
            <a:endParaRPr lang="tr-TR"/>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E7D38E34-C500-48CA-B8EE-FE7126BA6CFC}" type="datetimeFigureOut">
              <a:rPr lang="tr-TR" smtClean="0"/>
              <a:pPr/>
              <a:t>11.06.2021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25AB62AE-151D-4CD2-8D14-C887BFE83759}"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7D38E34-C500-48CA-B8EE-FE7126BA6CFC}" type="datetimeFigureOut">
              <a:rPr lang="tr-TR" smtClean="0"/>
              <a:pPr/>
              <a:t>11.06.2021</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5AB62AE-151D-4CD2-8D14-C887BFE83759}"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dissolv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makifersoyiho.meb.k12.tr/icerikler/okulumuz-masa-tenisinde-mersin-4-su-oldu_4783376.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goo.gl/maps/jFyAVVUxbjB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28596" y="571480"/>
            <a:ext cx="8305800" cy="1481134"/>
          </a:xfrm>
        </p:spPr>
        <p:txBody>
          <a:bodyPr>
            <a:normAutofit fontScale="90000"/>
          </a:bodyPr>
          <a:lstStyle/>
          <a:p>
            <a:pPr algn="ctr"/>
            <a:r>
              <a:rPr lang="tr-TR" sz="3600" b="1" dirty="0" smtClean="0"/>
              <a:t>T.C.</a:t>
            </a:r>
            <a:br>
              <a:rPr lang="tr-TR" sz="3600" b="1" dirty="0" smtClean="0"/>
            </a:br>
            <a:r>
              <a:rPr lang="tr-TR" sz="3600" b="1" dirty="0" smtClean="0"/>
              <a:t>ERDEMLİ KAYMAKAMLIĞI</a:t>
            </a:r>
            <a:br>
              <a:rPr lang="tr-TR" sz="3600" b="1" dirty="0" smtClean="0"/>
            </a:br>
            <a:r>
              <a:rPr lang="tr-TR" sz="3600" b="1" dirty="0" smtClean="0"/>
              <a:t>MEHMET AKİF ERSOY İMAM HATİP ORTAOKULU</a:t>
            </a:r>
            <a:endParaRPr lang="tr-TR" sz="3600" b="1" dirty="0"/>
          </a:p>
        </p:txBody>
      </p:sp>
      <p:pic>
        <p:nvPicPr>
          <p:cNvPr id="1026" name="Picture 2" descr="C:\Users\MDRYRD\Desktop\Adsız.jpg"/>
          <p:cNvPicPr>
            <a:picLocks noChangeAspect="1" noChangeArrowheads="1"/>
          </p:cNvPicPr>
          <p:nvPr/>
        </p:nvPicPr>
        <p:blipFill>
          <a:blip r:embed="rId2"/>
          <a:srcRect/>
          <a:stretch>
            <a:fillRect/>
          </a:stretch>
        </p:blipFill>
        <p:spPr bwMode="auto">
          <a:xfrm>
            <a:off x="500034" y="2143116"/>
            <a:ext cx="8072494" cy="4402905"/>
          </a:xfrm>
          <a:prstGeom prst="rect">
            <a:avLst/>
          </a:prstGeom>
          <a:noFill/>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000108"/>
            <a:ext cx="8229600" cy="724648"/>
          </a:xfrm>
        </p:spPr>
        <p:txBody>
          <a:bodyPr>
            <a:normAutofit fontScale="90000"/>
          </a:bodyPr>
          <a:lstStyle/>
          <a:p>
            <a:r>
              <a:rPr lang="x-none" sz="3600" b="1" smtClean="0"/>
              <a:t>PAYDAŞ ANALİZİ</a:t>
            </a:r>
            <a:r>
              <a:rPr lang="tr-TR" b="1" dirty="0" smtClean="0"/>
              <a:t/>
            </a:r>
            <a:br>
              <a:rPr lang="tr-TR" b="1" dirty="0" smtClean="0"/>
            </a:br>
            <a:endParaRPr lang="tr-TR" dirty="0"/>
          </a:p>
        </p:txBody>
      </p:sp>
      <p:sp>
        <p:nvSpPr>
          <p:cNvPr id="3" name="2 İçerik Yer Tutucusu"/>
          <p:cNvSpPr>
            <a:spLocks noGrp="1"/>
          </p:cNvSpPr>
          <p:nvPr>
            <p:ph idx="1"/>
          </p:nvPr>
        </p:nvSpPr>
        <p:spPr>
          <a:xfrm>
            <a:off x="0" y="1142984"/>
            <a:ext cx="8758238" cy="2207900"/>
          </a:xfrm>
        </p:spPr>
        <p:txBody>
          <a:bodyPr>
            <a:normAutofit fontScale="92500" lnSpcReduction="10000"/>
          </a:bodyPr>
          <a:lstStyle/>
          <a:p>
            <a:pPr algn="just">
              <a:buNone/>
            </a:pPr>
            <a:r>
              <a:rPr lang="tr-TR" dirty="0" smtClean="0"/>
              <a:t>		Kurumumuzun temel paydaşları öğrenci, veli ve öğretmen olmakla birlikte eğitimin dışsal etkisi nedeniyle okul çevresinde etkileşim içinde olunan geniş bir paydaş kitlesi bulunmaktadır. Paydaşlarımızın görüşleri anket, toplantı, dilek ve istek kutuları, elektronik ortamda iletilen önerilerde dâhil olmak üzere çeşitli yöntemlerle sürekli olarak alınmaktadır.</a:t>
            </a:r>
          </a:p>
          <a:p>
            <a:pPr>
              <a:buNone/>
            </a:pPr>
            <a:endParaRPr lang="tr-TR" dirty="0"/>
          </a:p>
        </p:txBody>
      </p:sp>
      <p:pic>
        <p:nvPicPr>
          <p:cNvPr id="19458" name="Diyagram 1"/>
          <p:cNvPicPr>
            <a:picLocks noChangeArrowheads="1"/>
          </p:cNvPicPr>
          <p:nvPr/>
        </p:nvPicPr>
        <p:blipFill>
          <a:blip r:embed="rId2"/>
          <a:srcRect l="-30711" t="-674" r="-30688" b="-557"/>
          <a:stretch>
            <a:fillRect/>
          </a:stretch>
        </p:blipFill>
        <p:spPr bwMode="auto">
          <a:xfrm>
            <a:off x="642910" y="3071810"/>
            <a:ext cx="7858180" cy="3786190"/>
          </a:xfrm>
          <a:prstGeom prst="rect">
            <a:avLst/>
          </a:prstGeom>
          <a:noFill/>
          <a:ln w="9525">
            <a:noFill/>
            <a:miter lim="800000"/>
            <a:headEnd/>
            <a:tailEnd/>
          </a:ln>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3600" b="1" dirty="0" smtClean="0"/>
              <a:t>OKULUMUZUN DÜZENLEDİĞİ VE KATILDIĞI ETKİNLİKLER İLE ELDE ETTİĞİ BAŞARILAR</a:t>
            </a:r>
            <a:endParaRPr lang="tr-TR" sz="3600" b="1" dirty="0"/>
          </a:p>
        </p:txBody>
      </p:sp>
      <p:graphicFrame>
        <p:nvGraphicFramePr>
          <p:cNvPr id="5" name="4 Tablo"/>
          <p:cNvGraphicFramePr>
            <a:graphicFrameLocks noGrp="1"/>
          </p:cNvGraphicFramePr>
          <p:nvPr/>
        </p:nvGraphicFramePr>
        <p:xfrm>
          <a:off x="500034" y="1800224"/>
          <a:ext cx="8358246" cy="4772045"/>
        </p:xfrm>
        <a:graphic>
          <a:graphicData uri="http://schemas.openxmlformats.org/drawingml/2006/table">
            <a:tbl>
              <a:tblPr/>
              <a:tblGrid>
                <a:gridCol w="1366697"/>
                <a:gridCol w="6991549"/>
              </a:tblGrid>
              <a:tr h="502321">
                <a:tc>
                  <a:txBody>
                    <a:bodyPr/>
                    <a:lstStyle/>
                    <a:p>
                      <a:pPr algn="ctr">
                        <a:lnSpc>
                          <a:spcPct val="125000"/>
                        </a:lnSpc>
                        <a:spcAft>
                          <a:spcPts val="0"/>
                        </a:spcAft>
                      </a:pPr>
                      <a:r>
                        <a:rPr lang="tr-TR" sz="1200" b="1">
                          <a:solidFill>
                            <a:srgbClr val="FFFFFF"/>
                          </a:solidFill>
                          <a:latin typeface="Book Antiqua"/>
                          <a:ea typeface="Times New Roman"/>
                          <a:cs typeface="Times New Roman"/>
                        </a:rPr>
                        <a:t>17 Ekim 2017</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a:latin typeface="Book Antiqua"/>
                          <a:ea typeface="Times New Roman"/>
                          <a:cs typeface="Times New Roman"/>
                        </a:rPr>
                        <a:t>İmam-Hatip Okulları kuruluş yıl dönümü münasebetiyle, kardeş okullarımızdan 15 Temmuz Şehitleri İmam-Hatip Ortaokulunu ve Erdemli Anadolu İmam Hatip Lisesini ziyaret </a:t>
                      </a: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r>
              <a:tr h="251160">
                <a:tc>
                  <a:txBody>
                    <a:bodyPr/>
                    <a:lstStyle/>
                    <a:p>
                      <a:pPr algn="ctr">
                        <a:lnSpc>
                          <a:spcPct val="125000"/>
                        </a:lnSpc>
                        <a:spcAft>
                          <a:spcPts val="0"/>
                        </a:spcAft>
                      </a:pPr>
                      <a:r>
                        <a:rPr lang="tr-TR" sz="1200" b="1">
                          <a:solidFill>
                            <a:srgbClr val="FFFFFF"/>
                          </a:solidFill>
                          <a:latin typeface="Book Antiqua"/>
                          <a:ea typeface="Times New Roman"/>
                          <a:cs typeface="Times New Roman"/>
                        </a:rPr>
                        <a:t>19 Ekim 2017</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a:latin typeface="Book Antiqua"/>
                          <a:ea typeface="Times New Roman"/>
                          <a:cs typeface="Times New Roman"/>
                        </a:rPr>
                        <a:t>Aşure Etkinliği ve Ehli Beyt´e dua programı düzenlendi</a:t>
                      </a: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tr>
              <a:tr h="502321">
                <a:tc>
                  <a:txBody>
                    <a:bodyPr/>
                    <a:lstStyle/>
                    <a:p>
                      <a:pPr algn="ctr">
                        <a:lnSpc>
                          <a:spcPct val="125000"/>
                        </a:lnSpc>
                        <a:spcAft>
                          <a:spcPts val="0"/>
                        </a:spcAft>
                      </a:pPr>
                      <a:r>
                        <a:rPr lang="tr-TR" sz="1200" b="1">
                          <a:solidFill>
                            <a:srgbClr val="FFFFFF"/>
                          </a:solidFill>
                          <a:latin typeface="Book Antiqua"/>
                          <a:ea typeface="Times New Roman"/>
                          <a:cs typeface="Times New Roman"/>
                        </a:rPr>
                        <a:t>19 Ekim 2017</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a:latin typeface="Book Antiqua"/>
                          <a:ea typeface="Times New Roman"/>
                          <a:cs typeface="Times New Roman"/>
                        </a:rPr>
                        <a:t>Okul Müdürümüz Bilgehan ÇETİNKAYA Beden Eğitimi Öğretmenimiz Harun Reşit ABACI ve iki öğrencimizle beraber Toplum Sağlığı Merkezini ziyaret ettiler.</a:t>
                      </a: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r>
              <a:tr h="251160">
                <a:tc>
                  <a:txBody>
                    <a:bodyPr/>
                    <a:lstStyle/>
                    <a:p>
                      <a:pPr algn="ctr">
                        <a:lnSpc>
                          <a:spcPct val="125000"/>
                        </a:lnSpc>
                        <a:spcAft>
                          <a:spcPts val="0"/>
                        </a:spcAft>
                      </a:pPr>
                      <a:r>
                        <a:rPr lang="tr-TR" sz="1200" b="1">
                          <a:solidFill>
                            <a:srgbClr val="FFFFFF"/>
                          </a:solidFill>
                          <a:latin typeface="Book Antiqua"/>
                          <a:ea typeface="Times New Roman"/>
                          <a:cs typeface="Times New Roman"/>
                        </a:rPr>
                        <a:t>24 Ekim 2017</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a:latin typeface="Book Antiqua"/>
                          <a:ea typeface="Times New Roman"/>
                          <a:cs typeface="Times New Roman"/>
                        </a:rPr>
                        <a:t>Türk Kültür ve Medeniyet Tarihine damgasını vuran şahsiyetlerin isimleri sınıflara verildi.</a:t>
                      </a: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tr>
              <a:tr h="251160">
                <a:tc>
                  <a:txBody>
                    <a:bodyPr/>
                    <a:lstStyle/>
                    <a:p>
                      <a:pPr algn="ctr">
                        <a:lnSpc>
                          <a:spcPct val="125000"/>
                        </a:lnSpc>
                        <a:spcAft>
                          <a:spcPts val="0"/>
                        </a:spcAft>
                      </a:pPr>
                      <a:r>
                        <a:rPr lang="tr-TR" sz="1200" b="1">
                          <a:solidFill>
                            <a:srgbClr val="FFFFFF"/>
                          </a:solidFill>
                          <a:latin typeface="Book Antiqua"/>
                          <a:ea typeface="Times New Roman"/>
                          <a:cs typeface="Times New Roman"/>
                        </a:rPr>
                        <a:t>30 Ekim 2017</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b="0" u="none" strike="noStrike" dirty="0">
                          <a:solidFill>
                            <a:schemeClr val="tx1"/>
                          </a:solidFill>
                          <a:latin typeface="Book Antiqua"/>
                          <a:ea typeface="Times New Roman"/>
                          <a:cs typeface="Times New Roman"/>
                        </a:rPr>
                        <a:t>Efendimizin İzinde Siyer-i Nebi </a:t>
                      </a:r>
                      <a:r>
                        <a:rPr lang="tr-TR" sz="1200" b="0" u="none" strike="noStrike" dirty="0" smtClean="0">
                          <a:solidFill>
                            <a:schemeClr val="tx1"/>
                          </a:solidFill>
                          <a:latin typeface="Book Antiqua"/>
                          <a:ea typeface="Times New Roman"/>
                          <a:cs typeface="Times New Roman"/>
                        </a:rPr>
                        <a:t>yarışması</a:t>
                      </a:r>
                      <a:r>
                        <a:rPr lang="tr-TR" sz="1200" b="0" u="none" dirty="0" smtClean="0">
                          <a:solidFill>
                            <a:schemeClr val="tx1"/>
                          </a:solidFill>
                          <a:latin typeface="Book Antiqua"/>
                          <a:ea typeface="Times New Roman"/>
                          <a:cs typeface="Times New Roman"/>
                        </a:rPr>
                        <a:t> </a:t>
                      </a:r>
                      <a:r>
                        <a:rPr lang="tr-TR" sz="1200" b="0" u="none" dirty="0">
                          <a:solidFill>
                            <a:schemeClr val="tx1"/>
                          </a:solidFill>
                          <a:latin typeface="Book Antiqua"/>
                          <a:ea typeface="Times New Roman"/>
                          <a:cs typeface="Times New Roman"/>
                        </a:rPr>
                        <a:t>yapıldı.</a:t>
                      </a: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r>
              <a:tr h="251160">
                <a:tc>
                  <a:txBody>
                    <a:bodyPr/>
                    <a:lstStyle/>
                    <a:p>
                      <a:pPr algn="ctr">
                        <a:lnSpc>
                          <a:spcPct val="125000"/>
                        </a:lnSpc>
                        <a:spcAft>
                          <a:spcPts val="0"/>
                        </a:spcAft>
                      </a:pPr>
                      <a:r>
                        <a:rPr lang="tr-TR" sz="1200" b="1">
                          <a:solidFill>
                            <a:srgbClr val="FFFFFF"/>
                          </a:solidFill>
                          <a:latin typeface="Book Antiqua"/>
                          <a:ea typeface="Times New Roman"/>
                          <a:cs typeface="Times New Roman"/>
                        </a:rPr>
                        <a:t>15 Kasım 2017</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u="none" strike="noStrike" dirty="0">
                          <a:solidFill>
                            <a:schemeClr val="tx1"/>
                          </a:solidFill>
                          <a:latin typeface="Book Antiqua"/>
                          <a:ea typeface="Times New Roman"/>
                          <a:cs typeface="Times New Roman"/>
                        </a:rPr>
                        <a:t>Okul bahçesinde ağaç dikme </a:t>
                      </a:r>
                      <a:r>
                        <a:rPr lang="tr-TR" sz="1200" u="none" strike="noStrike" dirty="0" smtClean="0">
                          <a:solidFill>
                            <a:schemeClr val="tx1"/>
                          </a:solidFill>
                          <a:latin typeface="Book Antiqua"/>
                          <a:ea typeface="Times New Roman"/>
                          <a:cs typeface="Times New Roman"/>
                        </a:rPr>
                        <a:t>etkinliği</a:t>
                      </a:r>
                      <a:r>
                        <a:rPr lang="tr-TR" sz="1200" u="none" strike="noStrike" baseline="0" dirty="0" smtClean="0">
                          <a:solidFill>
                            <a:schemeClr val="tx1"/>
                          </a:solidFill>
                          <a:latin typeface="Book Antiqua"/>
                          <a:ea typeface="Times New Roman"/>
                          <a:cs typeface="Times New Roman"/>
                        </a:rPr>
                        <a:t> </a:t>
                      </a:r>
                      <a:r>
                        <a:rPr lang="tr-TR" sz="1200" u="none" dirty="0" smtClean="0">
                          <a:solidFill>
                            <a:schemeClr val="tx1"/>
                          </a:solidFill>
                          <a:latin typeface="Book Antiqua"/>
                          <a:ea typeface="Times New Roman"/>
                          <a:cs typeface="Times New Roman"/>
                        </a:rPr>
                        <a:t>yapıldı</a:t>
                      </a:r>
                      <a:r>
                        <a:rPr lang="tr-TR" sz="1200" u="none" dirty="0">
                          <a:solidFill>
                            <a:schemeClr val="tx1"/>
                          </a:solidFill>
                          <a:latin typeface="Book Antiqua"/>
                          <a:ea typeface="Times New Roman"/>
                          <a:cs typeface="Times New Roman"/>
                        </a:rPr>
                        <a:t>.</a:t>
                      </a: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tr>
              <a:tr h="753481">
                <a:tc>
                  <a:txBody>
                    <a:bodyPr/>
                    <a:lstStyle/>
                    <a:p>
                      <a:pPr algn="ctr">
                        <a:lnSpc>
                          <a:spcPct val="125000"/>
                        </a:lnSpc>
                        <a:spcAft>
                          <a:spcPts val="0"/>
                        </a:spcAft>
                      </a:pPr>
                      <a:r>
                        <a:rPr lang="tr-TR" sz="1200" b="1">
                          <a:solidFill>
                            <a:srgbClr val="FFFFFF"/>
                          </a:solidFill>
                          <a:latin typeface="Book Antiqua"/>
                          <a:ea typeface="Times New Roman"/>
                          <a:cs typeface="Times New Roman"/>
                        </a:rPr>
                        <a:t>24 Kasım 2017</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u="none" dirty="0">
                          <a:solidFill>
                            <a:schemeClr val="tx1"/>
                          </a:solidFill>
                          <a:latin typeface="Book Antiqua"/>
                          <a:ea typeface="Times New Roman"/>
                          <a:cs typeface="Times New Roman"/>
                        </a:rPr>
                        <a:t>Türkiye Satranç Federasyonu Erdemli Şubesi ve Erdemli Belediyesi tarafından 24 Kasım Öğretmenler günü münasebetiyle düzenlenen Satranç turnuvasında okulumuz 7-A sınıfı öğrencilerinden İbrahim Talha DEMİR şampiyon oldu. </a:t>
                      </a: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r>
              <a:tr h="251160">
                <a:tc>
                  <a:txBody>
                    <a:bodyPr/>
                    <a:lstStyle/>
                    <a:p>
                      <a:pPr algn="ctr">
                        <a:lnSpc>
                          <a:spcPct val="125000"/>
                        </a:lnSpc>
                        <a:spcAft>
                          <a:spcPts val="0"/>
                        </a:spcAft>
                      </a:pPr>
                      <a:r>
                        <a:rPr lang="tr-TR" sz="1200" b="1">
                          <a:solidFill>
                            <a:srgbClr val="FFFFFF"/>
                          </a:solidFill>
                          <a:latin typeface="Book Antiqua"/>
                          <a:ea typeface="Times New Roman"/>
                          <a:cs typeface="Times New Roman"/>
                        </a:rPr>
                        <a:t>30 Kasım 2017</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u="none">
                          <a:solidFill>
                            <a:schemeClr val="tx1"/>
                          </a:solidFill>
                          <a:latin typeface="Book Antiqua"/>
                          <a:ea typeface="Times New Roman"/>
                          <a:cs typeface="Times New Roman"/>
                        </a:rPr>
                        <a:t>Mersin Kitap Fuarını Ziyaret edildi.</a:t>
                      </a: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tr>
              <a:tr h="753481">
                <a:tc>
                  <a:txBody>
                    <a:bodyPr/>
                    <a:lstStyle/>
                    <a:p>
                      <a:pPr algn="ctr">
                        <a:lnSpc>
                          <a:spcPct val="125000"/>
                        </a:lnSpc>
                        <a:spcAft>
                          <a:spcPts val="0"/>
                        </a:spcAft>
                      </a:pPr>
                      <a:r>
                        <a:rPr lang="tr-TR" sz="1200" b="1">
                          <a:solidFill>
                            <a:srgbClr val="FFFFFF"/>
                          </a:solidFill>
                          <a:latin typeface="Book Antiqua"/>
                          <a:ea typeface="Times New Roman"/>
                          <a:cs typeface="Times New Roman"/>
                        </a:rPr>
                        <a:t>07 Aralık 2017</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u="none" strike="noStrike" dirty="0">
                          <a:solidFill>
                            <a:schemeClr val="tx1"/>
                          </a:solidFill>
                          <a:latin typeface="Book Antiqua"/>
                          <a:ea typeface="Times New Roman"/>
                          <a:cs typeface="Times New Roman"/>
                        </a:rPr>
                        <a:t>Kur´an-ı Kerim´i güzel okuma, hafızlık ve ezan </a:t>
                      </a:r>
                      <a:r>
                        <a:rPr lang="tr-TR" sz="1200" u="none" strike="noStrike" dirty="0" smtClean="0">
                          <a:solidFill>
                            <a:schemeClr val="tx1"/>
                          </a:solidFill>
                          <a:latin typeface="Book Antiqua"/>
                          <a:ea typeface="Times New Roman"/>
                          <a:cs typeface="Times New Roman"/>
                        </a:rPr>
                        <a:t>yarışması</a:t>
                      </a:r>
                      <a:r>
                        <a:rPr lang="tr-TR" sz="1200" u="none" strike="noStrike" baseline="0" dirty="0" smtClean="0">
                          <a:solidFill>
                            <a:schemeClr val="tx1"/>
                          </a:solidFill>
                          <a:latin typeface="Book Antiqua"/>
                          <a:ea typeface="Times New Roman"/>
                          <a:cs typeface="Times New Roman"/>
                        </a:rPr>
                        <a:t> </a:t>
                      </a:r>
                      <a:r>
                        <a:rPr lang="tr-TR" sz="1200" u="none" dirty="0" smtClean="0">
                          <a:solidFill>
                            <a:schemeClr val="tx1"/>
                          </a:solidFill>
                          <a:latin typeface="Book Antiqua"/>
                          <a:ea typeface="Times New Roman"/>
                          <a:cs typeface="Times New Roman"/>
                        </a:rPr>
                        <a:t>yapıldı</a:t>
                      </a:r>
                      <a:r>
                        <a:rPr lang="tr-TR" sz="1200" u="none" dirty="0">
                          <a:solidFill>
                            <a:schemeClr val="tx1"/>
                          </a:solidFill>
                          <a:latin typeface="Book Antiqua"/>
                          <a:ea typeface="Times New Roman"/>
                          <a:cs typeface="Times New Roman"/>
                        </a:rPr>
                        <a:t>.  "Kur´an-</a:t>
                      </a:r>
                      <a:r>
                        <a:rPr lang="tr-TR" sz="1200" u="none" dirty="0" err="1">
                          <a:solidFill>
                            <a:schemeClr val="tx1"/>
                          </a:solidFill>
                          <a:latin typeface="Book Antiqua"/>
                          <a:ea typeface="Times New Roman"/>
                          <a:cs typeface="Times New Roman"/>
                        </a:rPr>
                        <a:t>ın</a:t>
                      </a:r>
                      <a:r>
                        <a:rPr lang="tr-TR" sz="1200" u="none" dirty="0">
                          <a:solidFill>
                            <a:schemeClr val="tx1"/>
                          </a:solidFill>
                          <a:latin typeface="Book Antiqua"/>
                          <a:ea typeface="Times New Roman"/>
                          <a:cs typeface="Times New Roman"/>
                        </a:rPr>
                        <a:t> Genç Muhafızları-Hafızlık" yarışmasında  7. sınıf Öğrencimiz Osman Talha TOPÇU Mersin birincisi "Genç Bilal´</a:t>
                      </a:r>
                      <a:r>
                        <a:rPr lang="tr-TR" sz="1200" u="none" dirty="0" err="1">
                          <a:solidFill>
                            <a:schemeClr val="tx1"/>
                          </a:solidFill>
                          <a:latin typeface="Book Antiqua"/>
                          <a:ea typeface="Times New Roman"/>
                          <a:cs typeface="Times New Roman"/>
                        </a:rPr>
                        <a:t>ler</a:t>
                      </a:r>
                      <a:r>
                        <a:rPr lang="tr-TR" sz="1200" u="none" dirty="0">
                          <a:solidFill>
                            <a:schemeClr val="tx1"/>
                          </a:solidFill>
                          <a:latin typeface="Book Antiqua"/>
                          <a:ea typeface="Times New Roman"/>
                          <a:cs typeface="Times New Roman"/>
                        </a:rPr>
                        <a:t>-Ezan Okuma" yarışmasında 6. sınıf öğrencimiz Ahmet Faruk YILDIRIM Mersin birincisi oldu.</a:t>
                      </a: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r>
              <a:tr h="502321">
                <a:tc>
                  <a:txBody>
                    <a:bodyPr/>
                    <a:lstStyle/>
                    <a:p>
                      <a:pPr algn="ctr">
                        <a:lnSpc>
                          <a:spcPct val="125000"/>
                        </a:lnSpc>
                        <a:spcAft>
                          <a:spcPts val="0"/>
                        </a:spcAft>
                      </a:pPr>
                      <a:r>
                        <a:rPr lang="tr-TR" sz="1200" b="1">
                          <a:solidFill>
                            <a:srgbClr val="FFFFFF"/>
                          </a:solidFill>
                          <a:latin typeface="Book Antiqua"/>
                          <a:ea typeface="Times New Roman"/>
                          <a:cs typeface="Times New Roman"/>
                        </a:rPr>
                        <a:t>07 Aralık 2017</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a:latin typeface="Book Antiqua"/>
                          <a:ea typeface="Times New Roman"/>
                          <a:cs typeface="Times New Roman"/>
                        </a:rPr>
                        <a:t>Okulumuzda Siyer-i Nebi bilgi yarışması düzenlendi. 5. Sınıflarda 5/C, 6. Sınıflarda 6/A, 7. Sınıflarda 7/A, 8. Sınıflarda 8/A sınıfları birinci oldu.</a:t>
                      </a: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tr>
              <a:tr h="251160">
                <a:tc>
                  <a:txBody>
                    <a:bodyPr/>
                    <a:lstStyle/>
                    <a:p>
                      <a:pPr algn="ctr">
                        <a:lnSpc>
                          <a:spcPct val="125000"/>
                        </a:lnSpc>
                        <a:spcAft>
                          <a:spcPts val="0"/>
                        </a:spcAft>
                      </a:pPr>
                      <a:r>
                        <a:rPr lang="tr-TR" sz="1200" b="1">
                          <a:solidFill>
                            <a:srgbClr val="FFFFFF"/>
                          </a:solidFill>
                          <a:latin typeface="Book Antiqua"/>
                          <a:ea typeface="Times New Roman"/>
                          <a:cs typeface="Times New Roman"/>
                        </a:rPr>
                        <a:t>11 Aralık 2017</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a:latin typeface="Book Antiqua"/>
                          <a:ea typeface="Times New Roman"/>
                          <a:cs typeface="Times New Roman"/>
                        </a:rPr>
                        <a:t>Öğrencilerimizle müze ziyareti gerçekleştirdik.</a:t>
                      </a: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r>
              <a:tr h="251160">
                <a:tc>
                  <a:txBody>
                    <a:bodyPr/>
                    <a:lstStyle/>
                    <a:p>
                      <a:pPr algn="ctr">
                        <a:lnSpc>
                          <a:spcPct val="125000"/>
                        </a:lnSpc>
                        <a:spcAft>
                          <a:spcPts val="0"/>
                        </a:spcAft>
                      </a:pPr>
                      <a:r>
                        <a:rPr lang="tr-TR" sz="1200" b="1">
                          <a:solidFill>
                            <a:srgbClr val="FFFFFF"/>
                          </a:solidFill>
                          <a:latin typeface="Book Antiqua"/>
                          <a:ea typeface="Times New Roman"/>
                          <a:cs typeface="Times New Roman"/>
                        </a:rPr>
                        <a:t>16 Aralık 2017</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BBB59"/>
                    </a:solidFill>
                  </a:tcPr>
                </a:tc>
                <a:tc>
                  <a:txBody>
                    <a:bodyPr/>
                    <a:lstStyle/>
                    <a:p>
                      <a:pPr algn="l">
                        <a:lnSpc>
                          <a:spcPct val="125000"/>
                        </a:lnSpc>
                        <a:spcAft>
                          <a:spcPts val="0"/>
                        </a:spcAft>
                      </a:pPr>
                      <a:r>
                        <a:rPr lang="tr-TR" sz="1200" dirty="0">
                          <a:latin typeface="Book Antiqua"/>
                          <a:ea typeface="Times New Roman"/>
                          <a:cs typeface="Times New Roman"/>
                        </a:rPr>
                        <a:t>Okulumuza seyyar Çanakkale Müzesi geldi.</a:t>
                      </a: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AF1DD"/>
                    </a:solidFill>
                  </a:tcPr>
                </a:tc>
              </a:tr>
            </a:tbl>
          </a:graphicData>
        </a:graphic>
      </p:graphicFrame>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500034" y="785796"/>
          <a:ext cx="8358246" cy="5857916"/>
        </p:xfrm>
        <a:graphic>
          <a:graphicData uri="http://schemas.openxmlformats.org/drawingml/2006/table">
            <a:tbl>
              <a:tblPr/>
              <a:tblGrid>
                <a:gridCol w="1366697"/>
                <a:gridCol w="6991549"/>
              </a:tblGrid>
              <a:tr h="532537">
                <a:tc>
                  <a:txBody>
                    <a:bodyPr/>
                    <a:lstStyle/>
                    <a:p>
                      <a:pPr algn="ctr">
                        <a:lnSpc>
                          <a:spcPct val="125000"/>
                        </a:lnSpc>
                        <a:spcAft>
                          <a:spcPts val="0"/>
                        </a:spcAft>
                      </a:pPr>
                      <a:r>
                        <a:rPr lang="tr-TR" sz="1200" b="1">
                          <a:solidFill>
                            <a:srgbClr val="FFFFFF"/>
                          </a:solidFill>
                          <a:latin typeface="Book Antiqua"/>
                          <a:ea typeface="Times New Roman"/>
                          <a:cs typeface="Times New Roman"/>
                        </a:rPr>
                        <a:t>18 Aralık 2017</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a:latin typeface="Book Antiqua"/>
                          <a:ea typeface="Times New Roman"/>
                          <a:cs typeface="Times New Roman"/>
                        </a:rPr>
                        <a:t>Tüm Türkiye´de olduğu gibi İlçemizde  de erdemli birlik platformu tarafından düzenlenen "KUDÜS İÇİN ELELE" yürüyüşüne katıldık. </a:t>
                      </a: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6E3BC"/>
                    </a:solidFill>
                  </a:tcPr>
                </a:tc>
              </a:tr>
              <a:tr h="798807">
                <a:tc>
                  <a:txBody>
                    <a:bodyPr/>
                    <a:lstStyle/>
                    <a:p>
                      <a:pPr algn="ctr">
                        <a:lnSpc>
                          <a:spcPct val="125000"/>
                        </a:lnSpc>
                        <a:spcAft>
                          <a:spcPts val="0"/>
                        </a:spcAft>
                      </a:pPr>
                      <a:r>
                        <a:rPr lang="tr-TR" sz="1200" b="1">
                          <a:solidFill>
                            <a:srgbClr val="FFFFFF"/>
                          </a:solidFill>
                          <a:latin typeface="Book Antiqua"/>
                          <a:ea typeface="Times New Roman"/>
                          <a:cs typeface="Times New Roman"/>
                        </a:rPr>
                        <a:t>20 Aralık 2017</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a:latin typeface="Book Antiqua"/>
                          <a:ea typeface="Times New Roman"/>
                          <a:cs typeface="Times New Roman"/>
                        </a:rPr>
                        <a:t>Çukurova Üniversitesi İlahiyat Fakültesi Öğretim Üyesi Prof. Dr. Fatih Yahya AYAZ tarafından öğretmenlerimiz ve velilerimize İmam Hatip okullarında eğitimin niteliğini ve kalitesini iyileştirmek ve imam hatip şuur ve bilinci kazandırmak konusunda konferans verildi.</a:t>
                      </a: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tr>
              <a:tr h="532537">
                <a:tc>
                  <a:txBody>
                    <a:bodyPr/>
                    <a:lstStyle/>
                    <a:p>
                      <a:pPr algn="ctr">
                        <a:lnSpc>
                          <a:spcPct val="125000"/>
                        </a:lnSpc>
                        <a:spcAft>
                          <a:spcPts val="0"/>
                        </a:spcAft>
                      </a:pPr>
                      <a:r>
                        <a:rPr lang="tr-TR" sz="1200" b="1">
                          <a:solidFill>
                            <a:srgbClr val="FFFFFF"/>
                          </a:solidFill>
                          <a:latin typeface="Book Antiqua"/>
                          <a:ea typeface="Times New Roman"/>
                          <a:cs typeface="Times New Roman"/>
                        </a:rPr>
                        <a:t>21 Aralık 2017</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a:latin typeface="Book Antiqua"/>
                          <a:ea typeface="Times New Roman"/>
                          <a:cs typeface="Times New Roman"/>
                        </a:rPr>
                        <a:t>8. sınıf öğrencilerimize liseleri tanıtmak amacıyla Erdemli Anadolu Lisesine, Kocahasanlı Anadolu Lisesine ve Ertuğrul Gazi Mesleki ve Teknik Anadolu Lisesine gezi düzenlendi.</a:t>
                      </a: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r>
              <a:tr h="532537">
                <a:tc>
                  <a:txBody>
                    <a:bodyPr/>
                    <a:lstStyle/>
                    <a:p>
                      <a:pPr algn="ctr">
                        <a:lnSpc>
                          <a:spcPct val="125000"/>
                        </a:lnSpc>
                        <a:spcAft>
                          <a:spcPts val="0"/>
                        </a:spcAft>
                      </a:pPr>
                      <a:r>
                        <a:rPr lang="tr-TR" sz="1200" b="1">
                          <a:solidFill>
                            <a:srgbClr val="FFFFFF"/>
                          </a:solidFill>
                          <a:latin typeface="Book Antiqua"/>
                          <a:ea typeface="Times New Roman"/>
                          <a:cs typeface="Times New Roman"/>
                        </a:rPr>
                        <a:t>21 Aralık 2017</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a:latin typeface="Book Antiqua"/>
                          <a:ea typeface="Times New Roman"/>
                          <a:cs typeface="Times New Roman"/>
                        </a:rPr>
                        <a:t>Erdemli Kültür Merkezi Sinema salonunda Öğretmen ve Öğrencilerimizden bir kısmıyla  Ayla filmi izlendi.</a:t>
                      </a: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tr>
              <a:tr h="266270">
                <a:tc>
                  <a:txBody>
                    <a:bodyPr/>
                    <a:lstStyle/>
                    <a:p>
                      <a:pPr algn="ctr">
                        <a:lnSpc>
                          <a:spcPct val="125000"/>
                        </a:lnSpc>
                        <a:spcAft>
                          <a:spcPts val="0"/>
                        </a:spcAft>
                      </a:pPr>
                      <a:r>
                        <a:rPr lang="tr-TR" sz="1200" b="1">
                          <a:solidFill>
                            <a:srgbClr val="FFFFFF"/>
                          </a:solidFill>
                          <a:latin typeface="Book Antiqua"/>
                          <a:ea typeface="Times New Roman"/>
                          <a:cs typeface="Times New Roman"/>
                        </a:rPr>
                        <a:t>25 Aralık 2017</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a:latin typeface="Book Antiqua"/>
                          <a:ea typeface="Times New Roman"/>
                          <a:cs typeface="Times New Roman"/>
                        </a:rPr>
                        <a:t>Hafızlık yarışmasında Mersin birincisi olduk.</a:t>
                      </a: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r>
              <a:tr h="532537">
                <a:tc>
                  <a:txBody>
                    <a:bodyPr/>
                    <a:lstStyle/>
                    <a:p>
                      <a:pPr algn="ctr">
                        <a:lnSpc>
                          <a:spcPct val="125000"/>
                        </a:lnSpc>
                        <a:spcAft>
                          <a:spcPts val="0"/>
                        </a:spcAft>
                      </a:pPr>
                      <a:r>
                        <a:rPr lang="tr-TR" sz="1200" b="1">
                          <a:solidFill>
                            <a:srgbClr val="FFFFFF"/>
                          </a:solidFill>
                          <a:latin typeface="Book Antiqua"/>
                          <a:ea typeface="Times New Roman"/>
                          <a:cs typeface="Times New Roman"/>
                        </a:rPr>
                        <a:t>26 Aralık 2017</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a:latin typeface="Book Antiqua"/>
                          <a:ea typeface="Times New Roman"/>
                          <a:cs typeface="Times New Roman"/>
                        </a:rPr>
                        <a:t>Erdemli sağlıklı yaşam merkezi (Toplum sağlığı) uzman personellerince okulumuz öğrencileri ve öğretmenlerine sağlıklı beslenme ve obezite başta olmak üzere seminer düzenlendi. </a:t>
                      </a: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tr>
              <a:tr h="532537">
                <a:tc>
                  <a:txBody>
                    <a:bodyPr/>
                    <a:lstStyle/>
                    <a:p>
                      <a:pPr algn="ctr">
                        <a:lnSpc>
                          <a:spcPct val="125000"/>
                        </a:lnSpc>
                        <a:spcAft>
                          <a:spcPts val="0"/>
                        </a:spcAft>
                      </a:pPr>
                      <a:r>
                        <a:rPr lang="tr-TR" sz="1200" b="1">
                          <a:solidFill>
                            <a:srgbClr val="FFFFFF"/>
                          </a:solidFill>
                          <a:latin typeface="Book Antiqua"/>
                          <a:ea typeface="Times New Roman"/>
                          <a:cs typeface="Times New Roman"/>
                        </a:rPr>
                        <a:t>27 Aralık 2017</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a:latin typeface="Book Antiqua"/>
                          <a:ea typeface="Times New Roman"/>
                          <a:cs typeface="Times New Roman"/>
                        </a:rPr>
                        <a:t>Evin okula yakınlaşması ve değişen anne baba rolleri projesi kapsamında velilerimize sağlıklı birey sağlıklı beslenme konularında seminer düzenlendi.</a:t>
                      </a: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r>
              <a:tr h="266270">
                <a:tc>
                  <a:txBody>
                    <a:bodyPr/>
                    <a:lstStyle/>
                    <a:p>
                      <a:pPr algn="ctr">
                        <a:lnSpc>
                          <a:spcPct val="125000"/>
                        </a:lnSpc>
                        <a:spcAft>
                          <a:spcPts val="0"/>
                        </a:spcAft>
                      </a:pPr>
                      <a:r>
                        <a:rPr lang="tr-TR" sz="1200" b="1">
                          <a:solidFill>
                            <a:srgbClr val="FFFFFF"/>
                          </a:solidFill>
                          <a:latin typeface="Book Antiqua"/>
                          <a:ea typeface="Times New Roman"/>
                          <a:cs typeface="Times New Roman"/>
                        </a:rPr>
                        <a:t>03 Ocak 2018</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a:latin typeface="Book Antiqua"/>
                          <a:ea typeface="Times New Roman"/>
                          <a:cs typeface="Times New Roman"/>
                        </a:rPr>
                        <a:t>Siyer-i Nebi yarışmasında öğrencimiz Recep Furkan DİLEK Erdemli birincisi olmuştur.</a:t>
                      </a: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tr>
              <a:tr h="266270">
                <a:tc>
                  <a:txBody>
                    <a:bodyPr/>
                    <a:lstStyle/>
                    <a:p>
                      <a:pPr algn="ctr">
                        <a:lnSpc>
                          <a:spcPct val="125000"/>
                        </a:lnSpc>
                        <a:spcAft>
                          <a:spcPts val="0"/>
                        </a:spcAft>
                      </a:pPr>
                      <a:r>
                        <a:rPr lang="tr-TR" sz="1200" b="1">
                          <a:solidFill>
                            <a:srgbClr val="FFFFFF"/>
                          </a:solidFill>
                          <a:latin typeface="Book Antiqua"/>
                          <a:ea typeface="Times New Roman"/>
                          <a:cs typeface="Times New Roman"/>
                        </a:rPr>
                        <a:t>8 Ocak 2018</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a:latin typeface="Book Antiqua"/>
                          <a:ea typeface="Times New Roman"/>
                          <a:cs typeface="Times New Roman"/>
                        </a:rPr>
                        <a:t>Erdemli öğretmenler hatıra ormanına ağaç diktik.</a:t>
                      </a: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r>
              <a:tr h="798807">
                <a:tc>
                  <a:txBody>
                    <a:bodyPr/>
                    <a:lstStyle/>
                    <a:p>
                      <a:pPr algn="ctr">
                        <a:lnSpc>
                          <a:spcPct val="125000"/>
                        </a:lnSpc>
                        <a:spcAft>
                          <a:spcPts val="0"/>
                        </a:spcAft>
                      </a:pPr>
                      <a:r>
                        <a:rPr lang="tr-TR" sz="1200" b="1">
                          <a:solidFill>
                            <a:srgbClr val="FFFFFF"/>
                          </a:solidFill>
                          <a:latin typeface="Book Antiqua"/>
                          <a:ea typeface="Times New Roman"/>
                          <a:cs typeface="Times New Roman"/>
                        </a:rPr>
                        <a:t>13 Ocak 2018</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a:latin typeface="Book Antiqua"/>
                          <a:ea typeface="Times New Roman"/>
                          <a:cs typeface="Times New Roman"/>
                        </a:rPr>
                        <a:t>Hafızlık ve Ezan Okuma yarışmasında il birincisi olan öğrencilerimiz Kalkınma Bakanımız Lütfi ELVAN beyin de katılımıyla gerçekleşen İmam Hatiplerin Şahlanışı programında ödüllendirildiler.</a:t>
                      </a: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tr>
              <a:tr h="798807">
                <a:tc>
                  <a:txBody>
                    <a:bodyPr/>
                    <a:lstStyle/>
                    <a:p>
                      <a:pPr algn="ctr">
                        <a:lnSpc>
                          <a:spcPct val="125000"/>
                        </a:lnSpc>
                        <a:spcAft>
                          <a:spcPts val="0"/>
                        </a:spcAft>
                      </a:pPr>
                      <a:r>
                        <a:rPr lang="tr-TR" sz="1200" b="1">
                          <a:solidFill>
                            <a:srgbClr val="FFFFFF"/>
                          </a:solidFill>
                          <a:latin typeface="Book Antiqua"/>
                          <a:ea typeface="Times New Roman"/>
                          <a:cs typeface="Times New Roman"/>
                        </a:rPr>
                        <a:t>05 Şubat 2018</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BBB59"/>
                    </a:solidFill>
                  </a:tcPr>
                </a:tc>
                <a:tc>
                  <a:txBody>
                    <a:bodyPr/>
                    <a:lstStyle/>
                    <a:p>
                      <a:pPr algn="l">
                        <a:lnSpc>
                          <a:spcPct val="125000"/>
                        </a:lnSpc>
                        <a:spcAft>
                          <a:spcPts val="0"/>
                        </a:spcAft>
                      </a:pPr>
                      <a:r>
                        <a:rPr lang="tr-TR" sz="1200" dirty="0">
                          <a:latin typeface="Book Antiqua"/>
                          <a:ea typeface="Times New Roman"/>
                          <a:cs typeface="Times New Roman"/>
                        </a:rPr>
                        <a:t>Okulumuz öğretmenlerinden Adem </a:t>
                      </a:r>
                      <a:r>
                        <a:rPr lang="tr-TR" sz="1200" dirty="0" err="1">
                          <a:latin typeface="Book Antiqua"/>
                          <a:ea typeface="Times New Roman"/>
                          <a:cs typeface="Times New Roman"/>
                        </a:rPr>
                        <a:t>Arslan</a:t>
                      </a:r>
                      <a:r>
                        <a:rPr lang="tr-TR" sz="1200" dirty="0">
                          <a:latin typeface="Book Antiqua"/>
                          <a:ea typeface="Times New Roman"/>
                          <a:cs typeface="Times New Roman"/>
                        </a:rPr>
                        <a:t>,Kemal </a:t>
                      </a:r>
                      <a:r>
                        <a:rPr lang="tr-TR" sz="1200" dirty="0" err="1">
                          <a:latin typeface="Book Antiqua"/>
                          <a:ea typeface="Times New Roman"/>
                          <a:cs typeface="Times New Roman"/>
                        </a:rPr>
                        <a:t>Aksay</a:t>
                      </a:r>
                      <a:r>
                        <a:rPr lang="tr-TR" sz="1200" dirty="0">
                          <a:latin typeface="Book Antiqua"/>
                          <a:ea typeface="Times New Roman"/>
                          <a:cs typeface="Times New Roman"/>
                        </a:rPr>
                        <a:t>,Elif Şahin ve Hanım Taşçı  "</a:t>
                      </a:r>
                      <a:r>
                        <a:rPr lang="tr-TR" sz="1200" dirty="0" err="1">
                          <a:latin typeface="Book Antiqua"/>
                          <a:ea typeface="Times New Roman"/>
                          <a:cs typeface="Times New Roman"/>
                        </a:rPr>
                        <a:t>Pictes</a:t>
                      </a:r>
                      <a:r>
                        <a:rPr lang="tr-TR" sz="1200" dirty="0">
                          <a:latin typeface="Book Antiqua"/>
                          <a:ea typeface="Times New Roman"/>
                          <a:cs typeface="Times New Roman"/>
                        </a:rPr>
                        <a:t> projesi"- "Suriyeli Çocukların Türk Eğitim Sistemine Entegrasyonunun Desteklenmesi" konulu seminer için Antalya´dalar.</a:t>
                      </a: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6E3BC"/>
                    </a:solidFill>
                  </a:tcPr>
                </a:tc>
              </a:tr>
            </a:tbl>
          </a:graphicData>
        </a:graphic>
      </p:graphicFrame>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642910" y="1000106"/>
          <a:ext cx="8215370" cy="5643607"/>
        </p:xfrm>
        <a:graphic>
          <a:graphicData uri="http://schemas.openxmlformats.org/drawingml/2006/table">
            <a:tbl>
              <a:tblPr/>
              <a:tblGrid>
                <a:gridCol w="1343334"/>
                <a:gridCol w="6872036"/>
              </a:tblGrid>
              <a:tr h="537486">
                <a:tc>
                  <a:txBody>
                    <a:bodyPr/>
                    <a:lstStyle/>
                    <a:p>
                      <a:pPr algn="ctr">
                        <a:lnSpc>
                          <a:spcPct val="125000"/>
                        </a:lnSpc>
                        <a:spcAft>
                          <a:spcPts val="0"/>
                        </a:spcAft>
                      </a:pPr>
                      <a:r>
                        <a:rPr lang="tr-TR" sz="1200" b="1">
                          <a:solidFill>
                            <a:srgbClr val="FFFFFF"/>
                          </a:solidFill>
                          <a:latin typeface="Book Antiqua"/>
                          <a:ea typeface="Times New Roman"/>
                          <a:cs typeface="Times New Roman"/>
                        </a:rPr>
                        <a:t>07 Şubat 2018</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a:latin typeface="Book Antiqua"/>
                          <a:ea typeface="Times New Roman"/>
                          <a:cs typeface="Times New Roman"/>
                        </a:rPr>
                        <a:t>Milli eğitim bakanlığımızla imzalanan protokol gereği  MİR yapım tarafından hazırlanan "15 Temmuz Temalı" film öğrencilerimize izletildi.</a:t>
                      </a: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AF1DD"/>
                    </a:solidFill>
                  </a:tcPr>
                </a:tc>
              </a:tr>
              <a:tr h="537486">
                <a:tc>
                  <a:txBody>
                    <a:bodyPr/>
                    <a:lstStyle/>
                    <a:p>
                      <a:pPr algn="ctr">
                        <a:lnSpc>
                          <a:spcPct val="125000"/>
                        </a:lnSpc>
                        <a:spcAft>
                          <a:spcPts val="0"/>
                        </a:spcAft>
                      </a:pPr>
                      <a:r>
                        <a:rPr lang="tr-TR" sz="1200" b="1">
                          <a:solidFill>
                            <a:srgbClr val="FFFFFF"/>
                          </a:solidFill>
                          <a:latin typeface="Book Antiqua"/>
                          <a:ea typeface="Times New Roman"/>
                          <a:cs typeface="Times New Roman"/>
                        </a:rPr>
                        <a:t>09 Şubat 2018</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a:latin typeface="Book Antiqua"/>
                          <a:ea typeface="Times New Roman"/>
                          <a:cs typeface="Times New Roman"/>
                        </a:rPr>
                        <a:t>Namaz Gönüllüleri Platformu kurucularından Sayın Abdullah YILDIZ tarafından okulumuzun konferans salonunda "Namazla Diriliş" konulu konferans gerçekleştirildi. </a:t>
                      </a: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r>
              <a:tr h="537486">
                <a:tc>
                  <a:txBody>
                    <a:bodyPr/>
                    <a:lstStyle/>
                    <a:p>
                      <a:pPr algn="ctr">
                        <a:lnSpc>
                          <a:spcPct val="125000"/>
                        </a:lnSpc>
                        <a:spcAft>
                          <a:spcPts val="0"/>
                        </a:spcAft>
                      </a:pPr>
                      <a:r>
                        <a:rPr lang="tr-TR" sz="1200" b="1">
                          <a:solidFill>
                            <a:srgbClr val="FFFFFF"/>
                          </a:solidFill>
                          <a:latin typeface="Book Antiqua"/>
                          <a:ea typeface="Times New Roman"/>
                          <a:cs typeface="Times New Roman"/>
                        </a:rPr>
                        <a:t>20 Mart 2018</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a:latin typeface="Book Antiqua"/>
                          <a:ea typeface="Times New Roman"/>
                          <a:cs typeface="Times New Roman"/>
                        </a:rPr>
                        <a:t>Okulumuz 5 - C sınıfında okuyan Osman Raşit AYDIN Okullar arası Oryantiring Turnuvasında Mersin 2. si oldu. </a:t>
                      </a: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tr>
              <a:tr h="268744">
                <a:tc>
                  <a:txBody>
                    <a:bodyPr/>
                    <a:lstStyle/>
                    <a:p>
                      <a:pPr algn="ctr">
                        <a:lnSpc>
                          <a:spcPct val="125000"/>
                        </a:lnSpc>
                        <a:spcAft>
                          <a:spcPts val="0"/>
                        </a:spcAft>
                      </a:pPr>
                      <a:r>
                        <a:rPr lang="tr-TR" sz="1200" b="1">
                          <a:solidFill>
                            <a:srgbClr val="FFFFFF"/>
                          </a:solidFill>
                          <a:latin typeface="Book Antiqua"/>
                          <a:ea typeface="Times New Roman"/>
                          <a:cs typeface="Times New Roman"/>
                        </a:rPr>
                        <a:t>22 Mart 2018</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u="none" strike="noStrike">
                          <a:solidFill>
                            <a:srgbClr val="0000FF"/>
                          </a:solidFill>
                          <a:latin typeface="Book Antiqua"/>
                          <a:ea typeface="Times New Roman"/>
                          <a:cs typeface="Times New Roman"/>
                          <a:hlinkClick r:id="rId2"/>
                        </a:rPr>
                        <a:t>Okulumuz Masa Tenisinde Mersin 4. sü Oldu</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r>
              <a:tr h="268744">
                <a:tc>
                  <a:txBody>
                    <a:bodyPr/>
                    <a:lstStyle/>
                    <a:p>
                      <a:pPr algn="ctr">
                        <a:lnSpc>
                          <a:spcPct val="125000"/>
                        </a:lnSpc>
                        <a:spcAft>
                          <a:spcPts val="0"/>
                        </a:spcAft>
                      </a:pPr>
                      <a:r>
                        <a:rPr lang="tr-TR" sz="1200" b="1">
                          <a:solidFill>
                            <a:srgbClr val="FFFFFF"/>
                          </a:solidFill>
                          <a:latin typeface="Book Antiqua"/>
                          <a:ea typeface="Times New Roman"/>
                          <a:cs typeface="Times New Roman"/>
                        </a:rPr>
                        <a:t>01 Nisan 2018</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a:latin typeface="Book Antiqua"/>
                          <a:ea typeface="Times New Roman"/>
                          <a:cs typeface="Times New Roman"/>
                        </a:rPr>
                        <a:t>Arapça canlandırma Yarışmasında Okulumuz Mersin 3. sü oldu.</a:t>
                      </a: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tr>
              <a:tr h="537486">
                <a:tc>
                  <a:txBody>
                    <a:bodyPr/>
                    <a:lstStyle/>
                    <a:p>
                      <a:pPr algn="ctr">
                        <a:lnSpc>
                          <a:spcPct val="125000"/>
                        </a:lnSpc>
                        <a:spcAft>
                          <a:spcPts val="0"/>
                        </a:spcAft>
                      </a:pPr>
                      <a:r>
                        <a:rPr lang="tr-TR" sz="1200" b="1">
                          <a:solidFill>
                            <a:srgbClr val="FFFFFF"/>
                          </a:solidFill>
                          <a:latin typeface="Book Antiqua"/>
                          <a:ea typeface="Times New Roman"/>
                          <a:cs typeface="Times New Roman"/>
                        </a:rPr>
                        <a:t>05 Nisan 2018</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a:latin typeface="Book Antiqua"/>
                          <a:ea typeface="Times New Roman"/>
                          <a:cs typeface="Times New Roman"/>
                        </a:rPr>
                        <a:t>Öğrencilerimiz Ayaş ilkokulu-ortaokulu´nun düzenlediği Mangala turnuvasına okul Müdür Yardımcımız Fatih ŞAHİN rehberliğinde Katıldılar.</a:t>
                      </a: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r>
              <a:tr h="537486">
                <a:tc>
                  <a:txBody>
                    <a:bodyPr/>
                    <a:lstStyle/>
                    <a:p>
                      <a:pPr algn="ctr">
                        <a:lnSpc>
                          <a:spcPct val="125000"/>
                        </a:lnSpc>
                        <a:spcAft>
                          <a:spcPts val="0"/>
                        </a:spcAft>
                      </a:pPr>
                      <a:r>
                        <a:rPr lang="tr-TR" sz="1200" b="1">
                          <a:solidFill>
                            <a:srgbClr val="FFFFFF"/>
                          </a:solidFill>
                          <a:latin typeface="Book Antiqua"/>
                          <a:ea typeface="Times New Roman"/>
                          <a:cs typeface="Times New Roman"/>
                        </a:rPr>
                        <a:t>05 Nisan 2018</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a:latin typeface="Book Antiqua"/>
                          <a:ea typeface="Times New Roman"/>
                          <a:cs typeface="Times New Roman"/>
                        </a:rPr>
                        <a:t>Okul idarecilerimiz,öğretmenlerimiz ve bir gurup velimizle Eğitimci Yazar Mehmet Ali Çiçekçi tarafından sunulan "inovatör öğretmen" seminerine katıldılar.</a:t>
                      </a: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tr>
              <a:tr h="537486">
                <a:tc>
                  <a:txBody>
                    <a:bodyPr/>
                    <a:lstStyle/>
                    <a:p>
                      <a:pPr algn="ctr">
                        <a:lnSpc>
                          <a:spcPct val="125000"/>
                        </a:lnSpc>
                        <a:spcAft>
                          <a:spcPts val="0"/>
                        </a:spcAft>
                      </a:pPr>
                      <a:r>
                        <a:rPr lang="tr-TR" sz="1200" b="1">
                          <a:solidFill>
                            <a:srgbClr val="FFFFFF"/>
                          </a:solidFill>
                          <a:latin typeface="Book Antiqua"/>
                          <a:ea typeface="Times New Roman"/>
                          <a:cs typeface="Times New Roman"/>
                        </a:rPr>
                        <a:t>06 Nisan 2018</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a:latin typeface="Book Antiqua"/>
                          <a:ea typeface="Times New Roman"/>
                          <a:cs typeface="Times New Roman"/>
                        </a:rPr>
                        <a:t>Türkiye genelinde düzenlenen siyer yarışmasında öğrencimiz Recep Furkan Dilek Türkiye ikincisi olmuştur. </a:t>
                      </a: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r>
              <a:tr h="806229">
                <a:tc>
                  <a:txBody>
                    <a:bodyPr/>
                    <a:lstStyle/>
                    <a:p>
                      <a:pPr algn="ctr">
                        <a:lnSpc>
                          <a:spcPct val="125000"/>
                        </a:lnSpc>
                        <a:spcAft>
                          <a:spcPts val="0"/>
                        </a:spcAft>
                      </a:pPr>
                      <a:r>
                        <a:rPr lang="tr-TR" sz="1200" b="1">
                          <a:solidFill>
                            <a:srgbClr val="FFFFFF"/>
                          </a:solidFill>
                          <a:latin typeface="Book Antiqua"/>
                          <a:ea typeface="Times New Roman"/>
                          <a:cs typeface="Times New Roman"/>
                        </a:rPr>
                        <a:t>09 Nisan 2018</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a:latin typeface="Book Antiqua"/>
                          <a:ea typeface="Times New Roman"/>
                          <a:cs typeface="Times New Roman"/>
                        </a:rPr>
                        <a:t>Türkiye satranç federasyonu ve erdemli belediyesi işbirliğiyle düzenlenen satranç turnuvasında öğrencilerimizden İbrahim Talha demir birinci, Yunus Emre Günay ikinci ve Yusuf Ebrar Aşkan beşinci olmuşlardır. </a:t>
                      </a: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tr>
              <a:tr h="268744">
                <a:tc>
                  <a:txBody>
                    <a:bodyPr/>
                    <a:lstStyle/>
                    <a:p>
                      <a:pPr algn="ctr">
                        <a:lnSpc>
                          <a:spcPct val="125000"/>
                        </a:lnSpc>
                        <a:spcAft>
                          <a:spcPts val="0"/>
                        </a:spcAft>
                      </a:pPr>
                      <a:r>
                        <a:rPr lang="tr-TR" sz="1200" b="1">
                          <a:solidFill>
                            <a:srgbClr val="FFFFFF"/>
                          </a:solidFill>
                          <a:latin typeface="Book Antiqua"/>
                          <a:ea typeface="Times New Roman"/>
                          <a:cs typeface="Times New Roman"/>
                        </a:rPr>
                        <a:t>11 Nisan 2018</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a:latin typeface="Book Antiqua"/>
                          <a:ea typeface="Times New Roman"/>
                          <a:cs typeface="Times New Roman"/>
                        </a:rPr>
                        <a:t>Okulumuzda sınıflar arası futbol turnuvası düzenlendi.</a:t>
                      </a:r>
                    </a:p>
                  </a:txBody>
                  <a:tcPr marL="50613" marR="5061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r>
              <a:tr h="537486">
                <a:tc>
                  <a:txBody>
                    <a:bodyPr/>
                    <a:lstStyle/>
                    <a:p>
                      <a:pPr algn="ctr">
                        <a:lnSpc>
                          <a:spcPct val="125000"/>
                        </a:lnSpc>
                        <a:spcAft>
                          <a:spcPts val="0"/>
                        </a:spcAft>
                      </a:pPr>
                      <a:r>
                        <a:rPr lang="tr-TR" sz="1200" b="1">
                          <a:solidFill>
                            <a:srgbClr val="FFFFFF"/>
                          </a:solidFill>
                          <a:latin typeface="Book Antiqua"/>
                          <a:ea typeface="Times New Roman"/>
                          <a:cs typeface="Times New Roman"/>
                        </a:rPr>
                        <a:t>23 Nisan 2018</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a:latin typeface="Book Antiqua"/>
                          <a:ea typeface="Times New Roman"/>
                          <a:cs typeface="Times New Roman"/>
                        </a:rPr>
                        <a:t>Öğrencilerimiz Müftülüğün Hafızlar yararına düzenlediği kermeste okulumuz öğrencileri kaside seslendirdiler.</a:t>
                      </a:r>
                    </a:p>
                  </a:txBody>
                  <a:tcPr marL="50613" marR="5061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tr>
              <a:tr h="268744">
                <a:tc>
                  <a:txBody>
                    <a:bodyPr/>
                    <a:lstStyle/>
                    <a:p>
                      <a:pPr algn="ctr">
                        <a:lnSpc>
                          <a:spcPct val="125000"/>
                        </a:lnSpc>
                        <a:spcAft>
                          <a:spcPts val="0"/>
                        </a:spcAft>
                      </a:pPr>
                      <a:r>
                        <a:rPr lang="tr-TR" sz="1200" b="1">
                          <a:solidFill>
                            <a:srgbClr val="FFFFFF"/>
                          </a:solidFill>
                          <a:latin typeface="Book Antiqua"/>
                          <a:ea typeface="Times New Roman"/>
                          <a:cs typeface="Times New Roman"/>
                        </a:rPr>
                        <a:t>26 Nisan 2018</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BBB59"/>
                    </a:solidFill>
                  </a:tcPr>
                </a:tc>
                <a:tc>
                  <a:txBody>
                    <a:bodyPr/>
                    <a:lstStyle/>
                    <a:p>
                      <a:pPr algn="l">
                        <a:lnSpc>
                          <a:spcPct val="125000"/>
                        </a:lnSpc>
                        <a:spcAft>
                          <a:spcPts val="0"/>
                        </a:spcAft>
                      </a:pPr>
                      <a:r>
                        <a:rPr lang="tr-TR" sz="1200" dirty="0">
                          <a:latin typeface="Book Antiqua"/>
                          <a:ea typeface="Times New Roman"/>
                          <a:cs typeface="Times New Roman"/>
                        </a:rPr>
                        <a:t>Musiki Yarışmasında öğrencilerimiz Mersin 2. oldu.</a:t>
                      </a:r>
                    </a:p>
                  </a:txBody>
                  <a:tcPr marL="50613" marR="5061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6E3BC"/>
                    </a:solidFill>
                  </a:tcPr>
                </a:tc>
              </a:tr>
            </a:tbl>
          </a:graphicData>
        </a:graphic>
      </p:graphicFrame>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214282" y="1285860"/>
          <a:ext cx="8643998" cy="3929091"/>
        </p:xfrm>
        <a:graphic>
          <a:graphicData uri="http://schemas.openxmlformats.org/drawingml/2006/table">
            <a:tbl>
              <a:tblPr/>
              <a:tblGrid>
                <a:gridCol w="1413422"/>
                <a:gridCol w="7230576"/>
              </a:tblGrid>
              <a:tr h="785818">
                <a:tc>
                  <a:txBody>
                    <a:bodyPr/>
                    <a:lstStyle/>
                    <a:p>
                      <a:pPr algn="ctr">
                        <a:lnSpc>
                          <a:spcPct val="125000"/>
                        </a:lnSpc>
                        <a:spcAft>
                          <a:spcPts val="0"/>
                        </a:spcAft>
                      </a:pPr>
                      <a:r>
                        <a:rPr lang="tr-TR" sz="1200" b="1" dirty="0">
                          <a:solidFill>
                            <a:srgbClr val="FFFFFF"/>
                          </a:solidFill>
                          <a:latin typeface="Book Antiqua"/>
                          <a:ea typeface="Times New Roman"/>
                          <a:cs typeface="Times New Roman"/>
                        </a:rPr>
                        <a:t>09 Mayıs 2018</a:t>
                      </a:r>
                      <a:endParaRPr lang="tr-TR" sz="1200" dirty="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a:latin typeface="Book Antiqua"/>
                          <a:ea typeface="Times New Roman"/>
                          <a:cs typeface="Times New Roman"/>
                        </a:rPr>
                        <a:t>İlçemiz genelinde lise ve ortaokullar düzeyinde düzenlenmekte olan TÜBİTAK bilim fuarlarına öğretmenlerimiz ve öğrencilerimizle birlikte katılım sağlandı. </a:t>
                      </a:r>
                    </a:p>
                  </a:txBody>
                  <a:tcPr marL="50613" marR="5061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AF1DD"/>
                    </a:solidFill>
                  </a:tcPr>
                </a:tc>
              </a:tr>
              <a:tr h="785818">
                <a:tc>
                  <a:txBody>
                    <a:bodyPr/>
                    <a:lstStyle/>
                    <a:p>
                      <a:pPr algn="ctr">
                        <a:lnSpc>
                          <a:spcPct val="125000"/>
                        </a:lnSpc>
                        <a:spcAft>
                          <a:spcPts val="0"/>
                        </a:spcAft>
                      </a:pPr>
                      <a:r>
                        <a:rPr lang="tr-TR" sz="1200" b="1">
                          <a:solidFill>
                            <a:srgbClr val="FFFFFF"/>
                          </a:solidFill>
                          <a:latin typeface="Book Antiqua"/>
                          <a:ea typeface="Times New Roman"/>
                          <a:cs typeface="Times New Roman"/>
                        </a:rPr>
                        <a:t>20 Mayıs 2018</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a:latin typeface="Book Antiqua"/>
                          <a:ea typeface="Times New Roman"/>
                          <a:cs typeface="Times New Roman"/>
                        </a:rPr>
                        <a:t>Öğretmenlerimizden bir kısmıyla gerek yakın gerekse de uzak mekanlardaki tarihi ve turistik yerlere ziyaret gerçekleştirildi.</a:t>
                      </a:r>
                    </a:p>
                  </a:txBody>
                  <a:tcPr marL="50613" marR="5061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r>
              <a:tr h="392909">
                <a:tc>
                  <a:txBody>
                    <a:bodyPr/>
                    <a:lstStyle/>
                    <a:p>
                      <a:pPr algn="ctr">
                        <a:lnSpc>
                          <a:spcPct val="125000"/>
                        </a:lnSpc>
                        <a:spcAft>
                          <a:spcPts val="0"/>
                        </a:spcAft>
                      </a:pPr>
                      <a:r>
                        <a:rPr lang="tr-TR" sz="1200" b="1">
                          <a:solidFill>
                            <a:srgbClr val="FFFFFF"/>
                          </a:solidFill>
                          <a:latin typeface="Book Antiqua"/>
                          <a:ea typeface="Times New Roman"/>
                          <a:cs typeface="Times New Roman"/>
                        </a:rPr>
                        <a:t>28 Mayıs 2018</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a:latin typeface="Book Antiqua"/>
                          <a:ea typeface="Times New Roman"/>
                          <a:cs typeface="Times New Roman"/>
                        </a:rPr>
                        <a:t>İdarecilerimiz iletişim seminerine katıldı.</a:t>
                      </a:r>
                    </a:p>
                  </a:txBody>
                  <a:tcPr marL="50613" marR="5061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tr>
              <a:tr h="1178728">
                <a:tc>
                  <a:txBody>
                    <a:bodyPr/>
                    <a:lstStyle/>
                    <a:p>
                      <a:pPr algn="ctr">
                        <a:lnSpc>
                          <a:spcPct val="125000"/>
                        </a:lnSpc>
                        <a:spcAft>
                          <a:spcPts val="0"/>
                        </a:spcAft>
                      </a:pPr>
                      <a:r>
                        <a:rPr lang="tr-TR" sz="1200" b="1" dirty="0">
                          <a:solidFill>
                            <a:srgbClr val="FFFFFF"/>
                          </a:solidFill>
                          <a:latin typeface="Book Antiqua"/>
                          <a:ea typeface="Times New Roman"/>
                          <a:cs typeface="Times New Roman"/>
                        </a:rPr>
                        <a:t>16 Temmuz 2018</a:t>
                      </a:r>
                      <a:endParaRPr lang="tr-TR" sz="1200" dirty="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a:latin typeface="Book Antiqua"/>
                          <a:ea typeface="Times New Roman"/>
                          <a:cs typeface="Times New Roman"/>
                        </a:rPr>
                        <a:t>Erdemli Belediyesi Kültür Merkezinde gerçekleştirilen programda İstiklal Marşını coşkuyla okuyan öğrencilerimiz ve yetişmelerine büyük emeği olan öğretmenlerimiz adına  teşekkür belgesi  verildi.</a:t>
                      </a:r>
                    </a:p>
                  </a:txBody>
                  <a:tcPr marL="50613" marR="5061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r>
              <a:tr h="785818">
                <a:tc>
                  <a:txBody>
                    <a:bodyPr/>
                    <a:lstStyle/>
                    <a:p>
                      <a:pPr algn="ctr">
                        <a:lnSpc>
                          <a:spcPct val="125000"/>
                        </a:lnSpc>
                        <a:spcAft>
                          <a:spcPts val="0"/>
                        </a:spcAft>
                      </a:pPr>
                      <a:r>
                        <a:rPr lang="tr-TR" sz="1200" b="1">
                          <a:solidFill>
                            <a:srgbClr val="FFFFFF"/>
                          </a:solidFill>
                          <a:latin typeface="Book Antiqua"/>
                          <a:ea typeface="Times New Roman"/>
                          <a:cs typeface="Times New Roman"/>
                        </a:rPr>
                        <a:t>16 Temmuz 2018</a:t>
                      </a:r>
                      <a:endParaRPr lang="tr-TR" sz="1200">
                        <a:latin typeface="Book Antiqua"/>
                        <a:ea typeface="Times New Roman"/>
                        <a:cs typeface="Times New Roman"/>
                      </a:endParaRPr>
                    </a:p>
                  </a:txBody>
                  <a:tcPr marL="50613" marR="5061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lnSpc>
                          <a:spcPct val="125000"/>
                        </a:lnSpc>
                        <a:spcAft>
                          <a:spcPts val="0"/>
                        </a:spcAft>
                      </a:pPr>
                      <a:r>
                        <a:rPr lang="tr-TR" sz="1200" dirty="0">
                          <a:latin typeface="Book Antiqua"/>
                          <a:ea typeface="Times New Roman"/>
                          <a:cs typeface="Times New Roman"/>
                        </a:rPr>
                        <a:t>Bu eğitim öğretim yılında açmayı düşündüğümüz hafızlık proje sınıfı aday öğrencilerimizi ilçe müftülüğümüzle işbirliği yaparak çalışmalara başlattığımız yayla Kur´an kursunda ziyaret ettik. </a:t>
                      </a:r>
                    </a:p>
                  </a:txBody>
                  <a:tcPr marL="50613" marR="5061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tr>
            </a:tbl>
          </a:graphicData>
        </a:graphic>
      </p:graphicFrame>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142844" y="1071546"/>
          <a:ext cx="8786874" cy="5429288"/>
        </p:xfrm>
        <a:graphic>
          <a:graphicData uri="http://schemas.openxmlformats.org/drawingml/2006/table">
            <a:tbl>
              <a:tblPr/>
              <a:tblGrid>
                <a:gridCol w="1436679"/>
                <a:gridCol w="7350195"/>
              </a:tblGrid>
              <a:tr h="407856">
                <a:tc>
                  <a:txBody>
                    <a:bodyPr/>
                    <a:lstStyle/>
                    <a:p>
                      <a:pPr algn="ctr">
                        <a:lnSpc>
                          <a:spcPct val="125000"/>
                        </a:lnSpc>
                        <a:spcAft>
                          <a:spcPts val="0"/>
                        </a:spcAft>
                      </a:pPr>
                      <a:r>
                        <a:rPr lang="tr-TR" sz="1200" b="1">
                          <a:solidFill>
                            <a:srgbClr val="FFFFFF"/>
                          </a:solidFill>
                          <a:latin typeface="Book Antiqua"/>
                          <a:ea typeface="Times New Roman"/>
                          <a:cs typeface="Times New Roman"/>
                        </a:rPr>
                        <a:t>01 Ekim 2018</a:t>
                      </a:r>
                      <a:endParaRPr lang="tr-TR" sz="1200">
                        <a:latin typeface="Book Antiqua"/>
                        <a:ea typeface="Times New Roman"/>
                        <a:cs typeface="Times New Roman"/>
                      </a:endParaRP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25000"/>
                        </a:lnSpc>
                        <a:spcAft>
                          <a:spcPts val="0"/>
                        </a:spcAft>
                      </a:pPr>
                      <a:r>
                        <a:rPr lang="tr-TR" sz="1200">
                          <a:latin typeface="Book Antiqua"/>
                          <a:ea typeface="Times New Roman"/>
                          <a:cs typeface="Times New Roman"/>
                        </a:rPr>
                        <a:t>Okulumuz öğrencileri 3. Uluslararası Mersin Bilim Şenliğini ziyaret ettiler.</a:t>
                      </a: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407856">
                <a:tc>
                  <a:txBody>
                    <a:bodyPr/>
                    <a:lstStyle/>
                    <a:p>
                      <a:pPr algn="ctr">
                        <a:lnSpc>
                          <a:spcPct val="125000"/>
                        </a:lnSpc>
                        <a:spcAft>
                          <a:spcPts val="0"/>
                        </a:spcAft>
                      </a:pPr>
                      <a:r>
                        <a:rPr lang="tr-TR" sz="1200" b="1">
                          <a:solidFill>
                            <a:srgbClr val="FFFFFF"/>
                          </a:solidFill>
                          <a:latin typeface="Book Antiqua"/>
                          <a:ea typeface="Times New Roman"/>
                          <a:cs typeface="Times New Roman"/>
                        </a:rPr>
                        <a:t>26 Ekim 2018</a:t>
                      </a:r>
                      <a:endParaRPr lang="tr-TR" sz="1200">
                        <a:latin typeface="Book Antiqua"/>
                        <a:ea typeface="Times New Roman"/>
                        <a:cs typeface="Times New Roman"/>
                      </a:endParaRP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25000"/>
                        </a:lnSpc>
                        <a:spcAft>
                          <a:spcPts val="0"/>
                        </a:spcAft>
                      </a:pPr>
                      <a:r>
                        <a:rPr lang="tr-TR" sz="1200">
                          <a:latin typeface="Book Antiqua"/>
                          <a:ea typeface="Times New Roman"/>
                          <a:cs typeface="Times New Roman"/>
                        </a:rPr>
                        <a:t>Okulumuz 5.sınıf öğrencileri öğretmenler eşliğinde sinemaya gittiler.</a:t>
                      </a: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407856">
                <a:tc>
                  <a:txBody>
                    <a:bodyPr/>
                    <a:lstStyle/>
                    <a:p>
                      <a:pPr algn="ctr">
                        <a:lnSpc>
                          <a:spcPct val="125000"/>
                        </a:lnSpc>
                        <a:spcAft>
                          <a:spcPts val="0"/>
                        </a:spcAft>
                      </a:pPr>
                      <a:r>
                        <a:rPr lang="tr-TR" sz="1200" b="1">
                          <a:solidFill>
                            <a:srgbClr val="FFFFFF"/>
                          </a:solidFill>
                          <a:latin typeface="Book Antiqua"/>
                          <a:ea typeface="Times New Roman"/>
                          <a:cs typeface="Times New Roman"/>
                        </a:rPr>
                        <a:t>05 Kasım 2018</a:t>
                      </a:r>
                      <a:endParaRPr lang="tr-TR" sz="1200">
                        <a:latin typeface="Book Antiqua"/>
                        <a:ea typeface="Times New Roman"/>
                        <a:cs typeface="Times New Roman"/>
                      </a:endParaRP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25000"/>
                        </a:lnSpc>
                        <a:spcAft>
                          <a:spcPts val="0"/>
                        </a:spcAft>
                      </a:pPr>
                      <a:r>
                        <a:rPr lang="tr-TR" sz="1200">
                          <a:latin typeface="Book Antiqua"/>
                          <a:ea typeface="Times New Roman"/>
                          <a:cs typeface="Times New Roman"/>
                        </a:rPr>
                        <a:t>Öğrencilerimiz Kapadokya gezisine katıldılar.</a:t>
                      </a: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698627">
                <a:tc>
                  <a:txBody>
                    <a:bodyPr/>
                    <a:lstStyle/>
                    <a:p>
                      <a:pPr algn="ctr">
                        <a:lnSpc>
                          <a:spcPct val="125000"/>
                        </a:lnSpc>
                        <a:spcAft>
                          <a:spcPts val="0"/>
                        </a:spcAft>
                      </a:pPr>
                      <a:r>
                        <a:rPr lang="tr-TR" sz="1200" b="1">
                          <a:solidFill>
                            <a:srgbClr val="FFFFFF"/>
                          </a:solidFill>
                          <a:latin typeface="Book Antiqua"/>
                          <a:ea typeface="Times New Roman"/>
                          <a:cs typeface="Times New Roman"/>
                        </a:rPr>
                        <a:t>28 Kasım 2018</a:t>
                      </a:r>
                      <a:endParaRPr lang="tr-TR" sz="1200">
                        <a:latin typeface="Book Antiqua"/>
                        <a:ea typeface="Times New Roman"/>
                        <a:cs typeface="Times New Roman"/>
                      </a:endParaRP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25000"/>
                        </a:lnSpc>
                        <a:spcAft>
                          <a:spcPts val="0"/>
                        </a:spcAft>
                      </a:pPr>
                      <a:r>
                        <a:rPr lang="tr-TR" sz="1200">
                          <a:latin typeface="Book Antiqua"/>
                          <a:ea typeface="Times New Roman"/>
                          <a:cs typeface="Times New Roman"/>
                        </a:rPr>
                        <a:t>8. Sınıf öğrencilerimiz öğretmenleri eşliğinde Yahya Akel Fen Lisesi, Mehmet Akif Ersoy Sosyal Bilimler Lisesi ve Yenişehir Anadolu İmam Hatip Lisesini ziyaret ettiler.</a:t>
                      </a: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407856">
                <a:tc>
                  <a:txBody>
                    <a:bodyPr/>
                    <a:lstStyle/>
                    <a:p>
                      <a:pPr algn="ctr">
                        <a:lnSpc>
                          <a:spcPct val="125000"/>
                        </a:lnSpc>
                        <a:spcAft>
                          <a:spcPts val="0"/>
                        </a:spcAft>
                      </a:pPr>
                      <a:r>
                        <a:rPr lang="tr-TR" sz="1200" b="1">
                          <a:solidFill>
                            <a:srgbClr val="FFFFFF"/>
                          </a:solidFill>
                          <a:latin typeface="Book Antiqua"/>
                          <a:ea typeface="Times New Roman"/>
                          <a:cs typeface="Times New Roman"/>
                        </a:rPr>
                        <a:t>28 Kasım 2018</a:t>
                      </a:r>
                      <a:endParaRPr lang="tr-TR" sz="1200">
                        <a:latin typeface="Book Antiqua"/>
                        <a:ea typeface="Times New Roman"/>
                        <a:cs typeface="Times New Roman"/>
                      </a:endParaRP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25000"/>
                        </a:lnSpc>
                        <a:spcAft>
                          <a:spcPts val="0"/>
                        </a:spcAft>
                      </a:pPr>
                      <a:r>
                        <a:rPr lang="tr-TR" sz="1200">
                          <a:latin typeface="Book Antiqua"/>
                          <a:ea typeface="Times New Roman"/>
                          <a:cs typeface="Times New Roman"/>
                        </a:rPr>
                        <a:t>8.sınıf Öğrencilerimiz, öğretmenleri eşliğinde CNR Mersin 4. kitap fuarına gittiler. </a:t>
                      </a: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989399">
                <a:tc>
                  <a:txBody>
                    <a:bodyPr/>
                    <a:lstStyle/>
                    <a:p>
                      <a:pPr algn="ctr">
                        <a:lnSpc>
                          <a:spcPct val="125000"/>
                        </a:lnSpc>
                        <a:spcAft>
                          <a:spcPts val="0"/>
                        </a:spcAft>
                      </a:pPr>
                      <a:r>
                        <a:rPr lang="tr-TR" sz="1200" b="1">
                          <a:solidFill>
                            <a:srgbClr val="FFFFFF"/>
                          </a:solidFill>
                          <a:latin typeface="Book Antiqua"/>
                          <a:ea typeface="Times New Roman"/>
                          <a:cs typeface="Times New Roman"/>
                        </a:rPr>
                        <a:t>11 Aralık 2018</a:t>
                      </a:r>
                      <a:endParaRPr lang="tr-TR" sz="1200">
                        <a:latin typeface="Book Antiqua"/>
                        <a:ea typeface="Times New Roman"/>
                        <a:cs typeface="Times New Roman"/>
                      </a:endParaRP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25000"/>
                        </a:lnSpc>
                        <a:spcAft>
                          <a:spcPts val="0"/>
                        </a:spcAft>
                      </a:pPr>
                      <a:r>
                        <a:rPr lang="tr-TR" sz="1200">
                          <a:latin typeface="Book Antiqua"/>
                          <a:ea typeface="Times New Roman"/>
                          <a:cs typeface="Times New Roman"/>
                        </a:rPr>
                        <a:t>Okul Müdürümüz İlimiz genelinde yapılan ve ilçemizden bazı okul müdürlerimizin de katılımıyla gerçekleşen Prof.Dr.Servet ÖZDEMİR´in Sunumuyla gerçekleşen "2023 Eğitim Vizyonu Konferansı" na katılım sağladılar.</a:t>
                      </a: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698627">
                <a:tc>
                  <a:txBody>
                    <a:bodyPr/>
                    <a:lstStyle/>
                    <a:p>
                      <a:pPr algn="ctr">
                        <a:lnSpc>
                          <a:spcPct val="125000"/>
                        </a:lnSpc>
                        <a:spcAft>
                          <a:spcPts val="0"/>
                        </a:spcAft>
                      </a:pPr>
                      <a:r>
                        <a:rPr lang="tr-TR" sz="1200" b="1">
                          <a:solidFill>
                            <a:srgbClr val="FFFFFF"/>
                          </a:solidFill>
                          <a:latin typeface="Book Antiqua"/>
                          <a:ea typeface="Times New Roman"/>
                          <a:cs typeface="Times New Roman"/>
                        </a:rPr>
                        <a:t>12 Aralık 2018</a:t>
                      </a:r>
                      <a:endParaRPr lang="tr-TR" sz="1200">
                        <a:latin typeface="Book Antiqua"/>
                        <a:ea typeface="Times New Roman"/>
                        <a:cs typeface="Times New Roman"/>
                      </a:endParaRP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25000"/>
                        </a:lnSpc>
                        <a:spcAft>
                          <a:spcPts val="0"/>
                        </a:spcAft>
                      </a:pPr>
                      <a:r>
                        <a:rPr lang="tr-TR" sz="1200">
                          <a:latin typeface="Book Antiqua"/>
                          <a:ea typeface="Times New Roman"/>
                          <a:cs typeface="Times New Roman"/>
                        </a:rPr>
                        <a:t>Okul müdürümüz ve müdür yardımcımız Sayın Emine ERDOĞAN´ın önderliğinde ülke çapında başlatılan "Sıfır Atık Projesi" bilgilendirme toplantısına katıldılar.</a:t>
                      </a: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698627">
                <a:tc>
                  <a:txBody>
                    <a:bodyPr/>
                    <a:lstStyle/>
                    <a:p>
                      <a:pPr algn="ctr">
                        <a:lnSpc>
                          <a:spcPct val="125000"/>
                        </a:lnSpc>
                        <a:spcAft>
                          <a:spcPts val="0"/>
                        </a:spcAft>
                      </a:pPr>
                      <a:r>
                        <a:rPr lang="tr-TR" sz="1200" b="1">
                          <a:solidFill>
                            <a:srgbClr val="FFFFFF"/>
                          </a:solidFill>
                          <a:latin typeface="Book Antiqua"/>
                          <a:ea typeface="Times New Roman"/>
                          <a:cs typeface="Times New Roman"/>
                        </a:rPr>
                        <a:t>25 Aralık 2018</a:t>
                      </a:r>
                      <a:endParaRPr lang="tr-TR" sz="1200">
                        <a:latin typeface="Book Antiqua"/>
                        <a:ea typeface="Times New Roman"/>
                        <a:cs typeface="Times New Roman"/>
                      </a:endParaRP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25000"/>
                        </a:lnSpc>
                        <a:spcAft>
                          <a:spcPts val="0"/>
                        </a:spcAft>
                      </a:pPr>
                      <a:r>
                        <a:rPr lang="tr-TR" sz="1200">
                          <a:latin typeface="Book Antiqua"/>
                          <a:ea typeface="Times New Roman"/>
                          <a:cs typeface="Times New Roman"/>
                        </a:rPr>
                        <a:t>Mersin genelinde imam hatip ortaokulları arasında yapılan Kuran´ı Kerim´i güzel okuma yarışmasına katılım sağladık öğrencimiz 4 oldu </a:t>
                      </a: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712584">
                <a:tc>
                  <a:txBody>
                    <a:bodyPr/>
                    <a:lstStyle/>
                    <a:p>
                      <a:pPr algn="ctr">
                        <a:lnSpc>
                          <a:spcPct val="125000"/>
                        </a:lnSpc>
                        <a:spcAft>
                          <a:spcPts val="0"/>
                        </a:spcAft>
                      </a:pPr>
                      <a:r>
                        <a:rPr lang="tr-TR" sz="1200" b="1">
                          <a:solidFill>
                            <a:srgbClr val="FFFFFF"/>
                          </a:solidFill>
                          <a:latin typeface="Book Antiqua"/>
                          <a:ea typeface="Times New Roman"/>
                          <a:cs typeface="Times New Roman"/>
                        </a:rPr>
                        <a:t>25 Aralık 2018</a:t>
                      </a:r>
                      <a:endParaRPr lang="tr-TR" sz="1200">
                        <a:latin typeface="Book Antiqua"/>
                        <a:ea typeface="Times New Roman"/>
                        <a:cs typeface="Times New Roman"/>
                      </a:endParaRP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c>
                  <a:txBody>
                    <a:bodyPr/>
                    <a:lstStyle/>
                    <a:p>
                      <a:pPr>
                        <a:lnSpc>
                          <a:spcPct val="125000"/>
                        </a:lnSpc>
                        <a:spcAft>
                          <a:spcPts val="0"/>
                        </a:spcAft>
                      </a:pPr>
                      <a:r>
                        <a:rPr lang="tr-TR" sz="1200" dirty="0">
                          <a:latin typeface="Book Antiqua"/>
                          <a:ea typeface="Times New Roman"/>
                          <a:cs typeface="Times New Roman"/>
                        </a:rPr>
                        <a:t>Mersin genelinde yapılan imam hatip ortaokulları arasında güzel ezan okuma yarışmasına katılım sağladık öğrencimiz 4 oldu</a:t>
                      </a: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8CCE4"/>
                    </a:solidFill>
                  </a:tcPr>
                </a:tc>
              </a:tr>
            </a:tbl>
          </a:graphicData>
        </a:graphic>
      </p:graphicFrame>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571472" y="1000108"/>
          <a:ext cx="8215370" cy="5406248"/>
        </p:xfrm>
        <a:graphic>
          <a:graphicData uri="http://schemas.openxmlformats.org/drawingml/2006/table">
            <a:tbl>
              <a:tblPr/>
              <a:tblGrid>
                <a:gridCol w="1343236"/>
                <a:gridCol w="6872134"/>
              </a:tblGrid>
              <a:tr h="982459">
                <a:tc>
                  <a:txBody>
                    <a:bodyPr/>
                    <a:lstStyle/>
                    <a:p>
                      <a:pPr algn="ctr">
                        <a:lnSpc>
                          <a:spcPct val="125000"/>
                        </a:lnSpc>
                        <a:spcAft>
                          <a:spcPts val="0"/>
                        </a:spcAft>
                      </a:pPr>
                      <a:r>
                        <a:rPr lang="tr-TR" sz="1400" b="1">
                          <a:solidFill>
                            <a:srgbClr val="FFFFFF"/>
                          </a:solidFill>
                          <a:latin typeface="Book Antiqua"/>
                          <a:ea typeface="Times New Roman"/>
                          <a:cs typeface="Times New Roman"/>
                        </a:rPr>
                        <a:t>25 Aralık 2018</a:t>
                      </a:r>
                      <a:endParaRPr lang="tr-TR" sz="1400">
                        <a:latin typeface="Book Antiqua"/>
                        <a:ea typeface="Times New Roman"/>
                        <a:cs typeface="Times New Roman"/>
                      </a:endParaRP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25000"/>
                        </a:lnSpc>
                        <a:spcAft>
                          <a:spcPts val="0"/>
                        </a:spcAft>
                      </a:pPr>
                      <a:r>
                        <a:rPr lang="tr-TR" sz="1400">
                          <a:latin typeface="Book Antiqua"/>
                          <a:ea typeface="Times New Roman"/>
                          <a:cs typeface="Times New Roman"/>
                        </a:rPr>
                        <a:t>Mersin geneli imam hatip ortaokulları arasında yapılan Genç Sada hafızlık yarışmasında Erdemli Mehmet Akif Ersoy İmam Hatip Ortaokulu öğrencimiz Veli Emre Kaan Alav il birincisi olmuştur </a:t>
                      </a: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BE5F1"/>
                    </a:solidFill>
                  </a:tcPr>
                </a:tc>
              </a:tr>
              <a:tr h="982459">
                <a:tc>
                  <a:txBody>
                    <a:bodyPr/>
                    <a:lstStyle/>
                    <a:p>
                      <a:pPr algn="ctr">
                        <a:lnSpc>
                          <a:spcPct val="125000"/>
                        </a:lnSpc>
                        <a:spcAft>
                          <a:spcPts val="0"/>
                        </a:spcAft>
                      </a:pPr>
                      <a:r>
                        <a:rPr lang="tr-TR" sz="1400" b="1">
                          <a:solidFill>
                            <a:srgbClr val="FFFFFF"/>
                          </a:solidFill>
                          <a:latin typeface="Book Antiqua"/>
                          <a:ea typeface="Times New Roman"/>
                          <a:cs typeface="Times New Roman"/>
                        </a:rPr>
                        <a:t>28 Aralık 2018</a:t>
                      </a:r>
                      <a:endParaRPr lang="tr-TR" sz="1400">
                        <a:latin typeface="Book Antiqua"/>
                        <a:ea typeface="Times New Roman"/>
                        <a:cs typeface="Times New Roman"/>
                      </a:endParaRP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25000"/>
                        </a:lnSpc>
                        <a:spcAft>
                          <a:spcPts val="0"/>
                        </a:spcAft>
                      </a:pPr>
                      <a:r>
                        <a:rPr lang="tr-TR" sz="1400">
                          <a:latin typeface="Book Antiqua"/>
                          <a:ea typeface="Times New Roman"/>
                          <a:cs typeface="Times New Roman"/>
                        </a:rPr>
                        <a:t>Mersin genelinde imam hatip ortaokulları arasında düzenlenen genç sesler ilahi ve ezgi yarışmasında Okulumuz 4. olmuştur. </a:t>
                      </a: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573555">
                <a:tc>
                  <a:txBody>
                    <a:bodyPr/>
                    <a:lstStyle/>
                    <a:p>
                      <a:pPr algn="ctr">
                        <a:lnSpc>
                          <a:spcPct val="125000"/>
                        </a:lnSpc>
                        <a:spcAft>
                          <a:spcPts val="0"/>
                        </a:spcAft>
                      </a:pPr>
                      <a:r>
                        <a:rPr lang="tr-TR" sz="1400" b="1">
                          <a:solidFill>
                            <a:srgbClr val="FFFFFF"/>
                          </a:solidFill>
                          <a:latin typeface="Book Antiqua"/>
                          <a:ea typeface="Times New Roman"/>
                          <a:cs typeface="Times New Roman"/>
                        </a:rPr>
                        <a:t>07 Ocak 2019</a:t>
                      </a:r>
                      <a:endParaRPr lang="tr-TR" sz="1400">
                        <a:latin typeface="Book Antiqua"/>
                        <a:ea typeface="Times New Roman"/>
                        <a:cs typeface="Times New Roman"/>
                      </a:endParaRP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25000"/>
                        </a:lnSpc>
                        <a:spcAft>
                          <a:spcPts val="0"/>
                        </a:spcAft>
                      </a:pPr>
                      <a:r>
                        <a:rPr lang="tr-TR" sz="1400">
                          <a:latin typeface="Book Antiqua"/>
                          <a:ea typeface="Times New Roman"/>
                          <a:cs typeface="Times New Roman"/>
                        </a:rPr>
                        <a:t>İlde yapılan masa tenisi turnuvasında öğrencimi Hazar YILDIRIM 3. oldu</a:t>
                      </a: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573555">
                <a:tc>
                  <a:txBody>
                    <a:bodyPr/>
                    <a:lstStyle/>
                    <a:p>
                      <a:pPr algn="ctr">
                        <a:lnSpc>
                          <a:spcPct val="125000"/>
                        </a:lnSpc>
                        <a:spcAft>
                          <a:spcPts val="0"/>
                        </a:spcAft>
                      </a:pPr>
                      <a:r>
                        <a:rPr lang="tr-TR" sz="1400" b="1">
                          <a:solidFill>
                            <a:srgbClr val="FFFFFF"/>
                          </a:solidFill>
                          <a:latin typeface="Book Antiqua"/>
                          <a:ea typeface="Times New Roman"/>
                          <a:cs typeface="Times New Roman"/>
                        </a:rPr>
                        <a:t>07 Ocak 2019</a:t>
                      </a:r>
                      <a:endParaRPr lang="tr-TR" sz="1400">
                        <a:latin typeface="Book Antiqua"/>
                        <a:ea typeface="Times New Roman"/>
                        <a:cs typeface="Times New Roman"/>
                      </a:endParaRP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25000"/>
                        </a:lnSpc>
                        <a:spcAft>
                          <a:spcPts val="0"/>
                        </a:spcAft>
                      </a:pPr>
                      <a:r>
                        <a:rPr lang="tr-TR" sz="1400">
                          <a:latin typeface="Book Antiqua"/>
                          <a:ea typeface="Times New Roman"/>
                          <a:cs typeface="Times New Roman"/>
                        </a:rPr>
                        <a:t>Okul Futsal Takımımız 2. tura çıktı.</a:t>
                      </a: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573555">
                <a:tc>
                  <a:txBody>
                    <a:bodyPr/>
                    <a:lstStyle/>
                    <a:p>
                      <a:pPr algn="ctr">
                        <a:lnSpc>
                          <a:spcPct val="125000"/>
                        </a:lnSpc>
                        <a:spcAft>
                          <a:spcPts val="0"/>
                        </a:spcAft>
                      </a:pPr>
                      <a:r>
                        <a:rPr lang="tr-TR" sz="1400" b="1" dirty="0">
                          <a:solidFill>
                            <a:srgbClr val="FFFFFF"/>
                          </a:solidFill>
                          <a:latin typeface="Book Antiqua"/>
                          <a:ea typeface="Times New Roman"/>
                          <a:cs typeface="Times New Roman"/>
                        </a:rPr>
                        <a:t>10 Ocak 2019</a:t>
                      </a:r>
                      <a:endParaRPr lang="tr-TR" sz="1400" dirty="0">
                        <a:latin typeface="Book Antiqua"/>
                        <a:ea typeface="Times New Roman"/>
                        <a:cs typeface="Times New Roman"/>
                      </a:endParaRP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25000"/>
                        </a:lnSpc>
                        <a:spcAft>
                          <a:spcPts val="0"/>
                        </a:spcAft>
                      </a:pPr>
                      <a:r>
                        <a:rPr lang="tr-TR" sz="1400" dirty="0">
                          <a:latin typeface="Book Antiqua"/>
                          <a:ea typeface="Times New Roman"/>
                          <a:cs typeface="Times New Roman"/>
                        </a:rPr>
                        <a:t>Okul Müdürümüz Bilgehan ÇETİNKAYA, ilçemiz 2023 Eğitim Vizyonu </a:t>
                      </a:r>
                      <a:r>
                        <a:rPr lang="tr-TR" sz="1400" dirty="0" err="1">
                          <a:latin typeface="Book Antiqua"/>
                          <a:ea typeface="Times New Roman"/>
                          <a:cs typeface="Times New Roman"/>
                        </a:rPr>
                        <a:t>Çalıştayına</a:t>
                      </a:r>
                      <a:r>
                        <a:rPr lang="tr-TR" sz="1400" dirty="0">
                          <a:latin typeface="Book Antiqua"/>
                          <a:ea typeface="Times New Roman"/>
                          <a:cs typeface="Times New Roman"/>
                        </a:rPr>
                        <a:t> katıldı</a:t>
                      </a:r>
                      <a:r>
                        <a:rPr lang="tr-TR" sz="1400" dirty="0" smtClean="0">
                          <a:latin typeface="Book Antiqua"/>
                          <a:ea typeface="Times New Roman"/>
                          <a:cs typeface="Times New Roman"/>
                        </a:rPr>
                        <a:t>.</a:t>
                      </a: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573555">
                <a:tc>
                  <a:txBody>
                    <a:bodyPr/>
                    <a:lstStyle/>
                    <a:p>
                      <a:pPr marL="0" algn="ctr" rtl="0" eaLnBrk="1" latinLnBrk="0" hangingPunct="1">
                        <a:lnSpc>
                          <a:spcPct val="125000"/>
                        </a:lnSpc>
                        <a:spcAft>
                          <a:spcPts val="0"/>
                        </a:spcAft>
                      </a:pPr>
                      <a:r>
                        <a:rPr kumimoji="0" lang="tr-TR" sz="1400" b="1" kern="1200" dirty="0" smtClean="0">
                          <a:solidFill>
                            <a:srgbClr val="FFFFFF"/>
                          </a:solidFill>
                          <a:latin typeface="Book Antiqua"/>
                          <a:ea typeface="Times New Roman"/>
                          <a:cs typeface="Times New Roman"/>
                        </a:rPr>
                        <a:t>17</a:t>
                      </a:r>
                      <a:r>
                        <a:rPr kumimoji="0" lang="tr-TR" sz="1400" b="1" kern="1200" baseline="0" dirty="0" smtClean="0">
                          <a:solidFill>
                            <a:srgbClr val="FFFFFF"/>
                          </a:solidFill>
                          <a:latin typeface="Book Antiqua"/>
                          <a:ea typeface="Times New Roman"/>
                          <a:cs typeface="Times New Roman"/>
                        </a:rPr>
                        <a:t> Mayıs </a:t>
                      </a:r>
                      <a:r>
                        <a:rPr kumimoji="0" lang="tr-TR" sz="1400" b="1" kern="1200" dirty="0" smtClean="0">
                          <a:solidFill>
                            <a:srgbClr val="FFFFFF"/>
                          </a:solidFill>
                          <a:latin typeface="Book Antiqua"/>
                          <a:ea typeface="Times New Roman"/>
                          <a:cs typeface="Times New Roman"/>
                        </a:rPr>
                        <a:t>019 </a:t>
                      </a:r>
                      <a:endParaRPr kumimoji="0" lang="tr-TR" sz="1400" b="1" kern="1200" dirty="0">
                        <a:solidFill>
                          <a:srgbClr val="FFFFFF"/>
                        </a:solidFill>
                        <a:latin typeface="Book Antiqua"/>
                        <a:ea typeface="Times New Roman"/>
                        <a:cs typeface="Times New Roman"/>
                      </a:endParaRP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25000"/>
                        </a:lnSpc>
                        <a:spcAft>
                          <a:spcPts val="0"/>
                        </a:spcAft>
                      </a:pPr>
                      <a:r>
                        <a:rPr lang="tr-TR" sz="1400" dirty="0" smtClean="0">
                          <a:latin typeface="Book Antiqua"/>
                          <a:ea typeface="Times New Roman"/>
                          <a:cs typeface="Times New Roman"/>
                        </a:rPr>
                        <a:t>Okulumuzda</a:t>
                      </a:r>
                      <a:r>
                        <a:rPr lang="tr-TR" sz="1400" baseline="0" dirty="0" smtClean="0">
                          <a:latin typeface="Book Antiqua"/>
                          <a:ea typeface="Times New Roman"/>
                          <a:cs typeface="Times New Roman"/>
                        </a:rPr>
                        <a:t> sınıflar arası futbol turnuvası düzenlendi.</a:t>
                      </a:r>
                      <a:endParaRPr lang="tr-TR" sz="1400" dirty="0" smtClean="0">
                        <a:latin typeface="Book Antiqua"/>
                        <a:ea typeface="Times New Roman"/>
                        <a:cs typeface="Times New Roman"/>
                      </a:endParaRP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573555">
                <a:tc>
                  <a:txBody>
                    <a:bodyPr/>
                    <a:lstStyle/>
                    <a:p>
                      <a:pPr marL="0" algn="ctr" rtl="0" eaLnBrk="1" latinLnBrk="0" hangingPunct="1">
                        <a:lnSpc>
                          <a:spcPct val="125000"/>
                        </a:lnSpc>
                        <a:spcAft>
                          <a:spcPts val="0"/>
                        </a:spcAft>
                      </a:pPr>
                      <a:r>
                        <a:rPr kumimoji="0" lang="tr-TR" sz="1400" b="1" kern="1200" dirty="0" smtClean="0">
                          <a:solidFill>
                            <a:srgbClr val="FFFFFF"/>
                          </a:solidFill>
                          <a:latin typeface="Book Antiqua"/>
                          <a:ea typeface="Times New Roman"/>
                          <a:cs typeface="Times New Roman"/>
                        </a:rPr>
                        <a:t>20 Mayıs 2019</a:t>
                      </a:r>
                      <a:endParaRPr kumimoji="0" lang="tr-TR" sz="1400" b="1" kern="1200" dirty="0">
                        <a:solidFill>
                          <a:srgbClr val="FFFFFF"/>
                        </a:solidFill>
                        <a:latin typeface="Book Antiqua"/>
                        <a:ea typeface="Times New Roman"/>
                        <a:cs typeface="Times New Roman"/>
                      </a:endParaRP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25000"/>
                        </a:lnSpc>
                        <a:spcAft>
                          <a:spcPts val="0"/>
                        </a:spcAft>
                      </a:pPr>
                      <a:r>
                        <a:rPr lang="tr-TR" sz="1400" dirty="0" smtClean="0">
                          <a:latin typeface="Book Antiqua"/>
                          <a:ea typeface="Times New Roman"/>
                          <a:cs typeface="Times New Roman"/>
                        </a:rPr>
                        <a:t> Okullar </a:t>
                      </a:r>
                      <a:r>
                        <a:rPr lang="tr-TR" sz="1400" baseline="0" dirty="0" smtClean="0">
                          <a:latin typeface="Book Antiqua"/>
                          <a:ea typeface="Times New Roman"/>
                          <a:cs typeface="Times New Roman"/>
                        </a:rPr>
                        <a:t>arası masa turnuvasında okulumuz </a:t>
                      </a:r>
                      <a:r>
                        <a:rPr lang="tr-TR" sz="1400" baseline="0" dirty="0" err="1" smtClean="0">
                          <a:latin typeface="Book Antiqua"/>
                          <a:ea typeface="Times New Roman"/>
                          <a:cs typeface="Times New Roman"/>
                        </a:rPr>
                        <a:t>namağlup</a:t>
                      </a:r>
                      <a:r>
                        <a:rPr lang="tr-TR" sz="1400" baseline="0" dirty="0" smtClean="0">
                          <a:latin typeface="Book Antiqua"/>
                          <a:ea typeface="Times New Roman"/>
                          <a:cs typeface="Times New Roman"/>
                        </a:rPr>
                        <a:t> il birincisi oldu.</a:t>
                      </a:r>
                      <a:endParaRPr lang="tr-TR" sz="1400" dirty="0" smtClean="0">
                        <a:latin typeface="Book Antiqua"/>
                        <a:ea typeface="Times New Roman"/>
                        <a:cs typeface="Times New Roman"/>
                      </a:endParaRP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573555">
                <a:tc>
                  <a:txBody>
                    <a:bodyPr/>
                    <a:lstStyle/>
                    <a:p>
                      <a:pPr marL="0" algn="ctr" rtl="0" eaLnBrk="1" latinLnBrk="0" hangingPunct="1">
                        <a:lnSpc>
                          <a:spcPct val="125000"/>
                        </a:lnSpc>
                        <a:spcAft>
                          <a:spcPts val="0"/>
                        </a:spcAft>
                      </a:pPr>
                      <a:r>
                        <a:rPr kumimoji="0" lang="tr-TR" sz="1400" b="1" kern="1200" dirty="0" smtClean="0">
                          <a:solidFill>
                            <a:srgbClr val="FFFFFF"/>
                          </a:solidFill>
                          <a:latin typeface="Book Antiqua"/>
                          <a:ea typeface="Times New Roman"/>
                          <a:cs typeface="Times New Roman"/>
                        </a:rPr>
                        <a:t>28 Mart</a:t>
                      </a:r>
                      <a:r>
                        <a:rPr kumimoji="0" lang="tr-TR" sz="1400" b="1" kern="1200" baseline="0" dirty="0" smtClean="0">
                          <a:solidFill>
                            <a:srgbClr val="FFFFFF"/>
                          </a:solidFill>
                          <a:latin typeface="Book Antiqua"/>
                          <a:ea typeface="Times New Roman"/>
                          <a:cs typeface="Times New Roman"/>
                        </a:rPr>
                        <a:t> 2021</a:t>
                      </a:r>
                      <a:endParaRPr kumimoji="0" lang="tr-TR" sz="1400" b="1" kern="1200" dirty="0">
                        <a:solidFill>
                          <a:srgbClr val="FFFFFF"/>
                        </a:solidFill>
                        <a:latin typeface="Book Antiqua"/>
                        <a:ea typeface="Times New Roman"/>
                        <a:cs typeface="Times New Roman"/>
                      </a:endParaRP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25000"/>
                        </a:lnSpc>
                        <a:spcAft>
                          <a:spcPts val="0"/>
                        </a:spcAft>
                      </a:pPr>
                      <a:r>
                        <a:rPr kumimoji="0" lang="tr-TR" sz="1400" b="0" i="0" kern="1200" dirty="0" err="1" smtClean="0">
                          <a:solidFill>
                            <a:schemeClr val="tx1"/>
                          </a:solidFill>
                          <a:latin typeface="+mn-lt"/>
                          <a:ea typeface="+mn-ea"/>
                          <a:cs typeface="+mn-cs"/>
                        </a:rPr>
                        <a:t>Okululmuz</a:t>
                      </a:r>
                      <a:r>
                        <a:rPr kumimoji="0" lang="tr-TR" sz="1400" b="0" i="0" kern="1200" dirty="0" smtClean="0">
                          <a:solidFill>
                            <a:schemeClr val="tx1"/>
                          </a:solidFill>
                          <a:latin typeface="+mn-lt"/>
                          <a:ea typeface="+mn-ea"/>
                          <a:cs typeface="+mn-cs"/>
                        </a:rPr>
                        <a:t> 8.  sınıfı öğrencisi Osman Raşit AYDIN </a:t>
                      </a:r>
                      <a:r>
                        <a:rPr kumimoji="0" lang="tr-TR" sz="1400" b="0" i="0" kern="1200" dirty="0" err="1" smtClean="0">
                          <a:solidFill>
                            <a:schemeClr val="tx1"/>
                          </a:solidFill>
                          <a:latin typeface="+mn-lt"/>
                          <a:ea typeface="+mn-ea"/>
                          <a:cs typeface="+mn-cs"/>
                        </a:rPr>
                        <a:t>oryantiring</a:t>
                      </a:r>
                      <a:r>
                        <a:rPr kumimoji="0" lang="tr-TR" sz="1400" b="0" i="0" kern="1200" baseline="0" dirty="0" smtClean="0">
                          <a:solidFill>
                            <a:schemeClr val="tx1"/>
                          </a:solidFill>
                          <a:latin typeface="+mn-lt"/>
                          <a:ea typeface="+mn-ea"/>
                          <a:cs typeface="+mn-cs"/>
                        </a:rPr>
                        <a:t>  Türkiye şampiyonu oldu.</a:t>
                      </a:r>
                      <a:endParaRPr lang="tr-TR" sz="1400" dirty="0" smtClean="0">
                        <a:latin typeface="Book Antiqua"/>
                        <a:ea typeface="Times New Roman"/>
                        <a:cs typeface="Times New Roman"/>
                      </a:endParaRPr>
                    </a:p>
                  </a:txBody>
                  <a:tcPr marL="50396" marR="5039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bl>
          </a:graphicData>
        </a:graphic>
      </p:graphicFrame>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3071810"/>
            <a:ext cx="8229600" cy="1143000"/>
          </a:xfrm>
        </p:spPr>
        <p:txBody>
          <a:bodyPr>
            <a:noAutofit/>
          </a:bodyPr>
          <a:lstStyle/>
          <a:p>
            <a:pPr algn="ctr"/>
            <a:r>
              <a:rPr lang="tr-TR" sz="6600" b="1" dirty="0" smtClean="0"/>
              <a:t>OKULULMUZDAN KARELER</a:t>
            </a:r>
            <a:endParaRPr lang="tr-TR" sz="6600" b="1" dirty="0"/>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DRYRD\Downloads\resimler\resimler\06121738_IMG_20200305_141342_800x598.jpg"/>
          <p:cNvPicPr>
            <a:picLocks noChangeAspect="1" noChangeArrowheads="1"/>
          </p:cNvPicPr>
          <p:nvPr/>
        </p:nvPicPr>
        <p:blipFill>
          <a:blip r:embed="rId2"/>
          <a:srcRect/>
          <a:stretch>
            <a:fillRect/>
          </a:stretch>
        </p:blipFill>
        <p:spPr bwMode="auto">
          <a:xfrm>
            <a:off x="857224" y="1000108"/>
            <a:ext cx="7215238" cy="5390290"/>
          </a:xfrm>
          <a:prstGeom prst="rect">
            <a:avLst/>
          </a:prstGeom>
          <a:noFill/>
        </p:spPr>
      </p:pic>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DRYRD\Downloads\resimler\resimler\07113040_IMG-20200207-WA0003_338x600.jpg"/>
          <p:cNvPicPr>
            <a:picLocks noChangeAspect="1" noChangeArrowheads="1"/>
          </p:cNvPicPr>
          <p:nvPr/>
        </p:nvPicPr>
        <p:blipFill>
          <a:blip r:embed="rId2"/>
          <a:srcRect/>
          <a:stretch>
            <a:fillRect/>
          </a:stretch>
        </p:blipFill>
        <p:spPr bwMode="auto">
          <a:xfrm>
            <a:off x="3000364" y="755640"/>
            <a:ext cx="3432578" cy="6102360"/>
          </a:xfrm>
          <a:prstGeom prst="rect">
            <a:avLst/>
          </a:prstGeom>
          <a:noFill/>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642918"/>
            <a:ext cx="8229600" cy="775542"/>
          </a:xfrm>
        </p:spPr>
        <p:txBody>
          <a:bodyPr>
            <a:normAutofit fontScale="90000"/>
          </a:bodyPr>
          <a:lstStyle/>
          <a:p>
            <a:r>
              <a:rPr lang="tr-TR" dirty="0" smtClean="0"/>
              <a:t>OKULUMUZUN TARİHÇESİ</a:t>
            </a:r>
            <a:endParaRPr lang="tr-TR" dirty="0"/>
          </a:p>
        </p:txBody>
      </p:sp>
      <p:sp>
        <p:nvSpPr>
          <p:cNvPr id="3" name="2 İçerik Yer Tutucusu"/>
          <p:cNvSpPr>
            <a:spLocks noGrp="1"/>
          </p:cNvSpPr>
          <p:nvPr>
            <p:ph idx="1"/>
          </p:nvPr>
        </p:nvSpPr>
        <p:spPr>
          <a:xfrm>
            <a:off x="0" y="1428736"/>
            <a:ext cx="9001156" cy="5143536"/>
          </a:xfrm>
        </p:spPr>
        <p:txBody>
          <a:bodyPr>
            <a:normAutofit fontScale="32500" lnSpcReduction="20000"/>
          </a:bodyPr>
          <a:lstStyle/>
          <a:p>
            <a:pPr algn="just">
              <a:buNone/>
            </a:pPr>
            <a:r>
              <a:rPr lang="tr-TR" sz="4900" dirty="0" smtClean="0"/>
              <a:t>		</a:t>
            </a:r>
            <a:r>
              <a:rPr lang="tr-TR" sz="5500" dirty="0" smtClean="0"/>
              <a:t>Okulumuz 1987-1988 eğitim-öğretim yılında Mehmet Akif Ersoy Ortaokulu olarak eğitime başlamış, ortaokul 1. sınıf kayıtları aynı yıl Erdemli Lisesi kayıtları ile birlikte adı geçen lisede yapılmış, özellikle okulumuz çevresinin öğrencileri için Erdemli Lisesi bünyesinde 1 sınıf oluşturuluştur. Bu öğrenciler Erdemli Lisesi 1-O  sınıfı olarak eğitim öğretime başlamıştır.</a:t>
            </a:r>
          </a:p>
          <a:p>
            <a:pPr algn="just">
              <a:buNone/>
            </a:pPr>
            <a:r>
              <a:rPr lang="tr-TR" sz="5500" dirty="0" smtClean="0"/>
              <a:t>      	Okulun eğitim öğretime açılması elde olmayan sebeplerle geç kalmış, ancak  Ocak  1988’de okulumuza müdür olarak atanan Nail ERSOY, okulumuzu eğitim öğretime hazırlamış ve Erdemli Lisesi bünyesinde eğitim görmekte olan 1-O sınıfı  öğrencileri kayıtları ile birlikte okulumuza nakledilmiş ve 08.02.1988 günü eğitim öğretim faaliyetleri başlatılmıştır. Bu 34 öğrenci okulun ilk öğrencileri olmuştur. Okulun ilk kadrolu öğretmenleri Musa COŞAR, Mehmet GÖÇMEN ve Ali ÖKSÜZ olmuşlardır.</a:t>
            </a:r>
          </a:p>
          <a:p>
            <a:pPr algn="just">
              <a:buNone/>
            </a:pPr>
            <a:r>
              <a:rPr lang="tr-TR" sz="5500" dirty="0" smtClean="0"/>
              <a:t>		Okulumuz Bakanlığımızın 20.08.1991 tarih ve 14751 sayılı olurları ile </a:t>
            </a:r>
            <a:r>
              <a:rPr lang="tr-TR" sz="5500" b="1" dirty="0" smtClean="0"/>
              <a:t>Mehmet Akif Ersoy İlköğretim Okulu </a:t>
            </a:r>
            <a:r>
              <a:rPr lang="tr-TR" sz="5500" dirty="0" smtClean="0"/>
              <a:t>olmuştur. Daha sonra 31/05/2012 tarih ve 15339 sayılı Valilik Olurları ile </a:t>
            </a:r>
            <a:r>
              <a:rPr lang="tr-TR" sz="5500" b="1" dirty="0" smtClean="0"/>
              <a:t>Mehmet Akif Ersoy İmam Hatip Ortaokulu</a:t>
            </a:r>
            <a:r>
              <a:rPr lang="tr-TR" sz="5500" dirty="0" smtClean="0"/>
              <a:t>’na dönüştürülmüştür.</a:t>
            </a:r>
          </a:p>
          <a:p>
            <a:pPr algn="just">
              <a:buNone/>
            </a:pPr>
            <a:r>
              <a:rPr lang="tr-TR" sz="5500" dirty="0" smtClean="0"/>
              <a:t>		Okulumuz binası 2015-2016 eğitim öğretim yılı sonunda yıkılarak  Erdemli Anadolu İmam Hatip Lisesi B bloğa taşınmış, 2016-2017 eğitim öğretim yılı başında ise henüz öğrenci almadığı için Erdemli 15 Temmuz Şehitleri İmam Hatip Ortaokulu binasına geçmiştir. 2016-2017 eğitim öğretim yılının II.döneminde ise tekrar Erdemli Anadolu İmam Hatip Lisesi A bloğunun bize tahsis edilen kısmına taşınmış ve halen orada tahsis olarak eğitim öğretime devam etmektedir.</a:t>
            </a:r>
          </a:p>
          <a:p>
            <a:pPr>
              <a:buNone/>
            </a:pPr>
            <a:endParaRPr lang="tr-TR" sz="2800" dirty="0"/>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DRYRD\Downloads\resimler\resimler\07113048_IMG-20200207-WA0008_800x450.jpg"/>
          <p:cNvPicPr>
            <a:picLocks noChangeAspect="1" noChangeArrowheads="1"/>
          </p:cNvPicPr>
          <p:nvPr/>
        </p:nvPicPr>
        <p:blipFill>
          <a:blip r:embed="rId2"/>
          <a:srcRect/>
          <a:stretch>
            <a:fillRect/>
          </a:stretch>
        </p:blipFill>
        <p:spPr bwMode="auto">
          <a:xfrm>
            <a:off x="857224" y="1357298"/>
            <a:ext cx="7726360" cy="4346078"/>
          </a:xfrm>
          <a:prstGeom prst="rect">
            <a:avLst/>
          </a:prstGeom>
          <a:noFill/>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MDRYRD\Downloads\resimler\resimler\21084758_IMG_20190521_084914_800x598.jpg"/>
          <p:cNvPicPr>
            <a:picLocks noChangeAspect="1" noChangeArrowheads="1"/>
          </p:cNvPicPr>
          <p:nvPr/>
        </p:nvPicPr>
        <p:blipFill>
          <a:blip r:embed="rId2"/>
          <a:srcRect/>
          <a:stretch>
            <a:fillRect/>
          </a:stretch>
        </p:blipFill>
        <p:spPr bwMode="auto">
          <a:xfrm>
            <a:off x="785786" y="1142983"/>
            <a:ext cx="7500990" cy="5588237"/>
          </a:xfrm>
          <a:prstGeom prst="rect">
            <a:avLst/>
          </a:prstGeom>
          <a:noFill/>
        </p:spPr>
      </p:pic>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DRYRD\Downloads\resimler\resimler\07124832_IMG-20191206-WA0002_1200_x_900.jpg"/>
          <p:cNvPicPr>
            <a:picLocks noChangeAspect="1" noChangeArrowheads="1"/>
          </p:cNvPicPr>
          <p:nvPr/>
        </p:nvPicPr>
        <p:blipFill>
          <a:blip r:embed="rId2"/>
          <a:srcRect/>
          <a:stretch>
            <a:fillRect/>
          </a:stretch>
        </p:blipFill>
        <p:spPr bwMode="auto">
          <a:xfrm>
            <a:off x="214282" y="1428736"/>
            <a:ext cx="8740786" cy="4916692"/>
          </a:xfrm>
          <a:prstGeom prst="rect">
            <a:avLst/>
          </a:prstGeom>
          <a:noFill/>
        </p:spPr>
      </p:pic>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DRYRD\Downloads\resimler\resimler\11110937_DART.jpg"/>
          <p:cNvPicPr>
            <a:picLocks noChangeAspect="1" noChangeArrowheads="1"/>
          </p:cNvPicPr>
          <p:nvPr/>
        </p:nvPicPr>
        <p:blipFill>
          <a:blip r:embed="rId2"/>
          <a:srcRect/>
          <a:stretch>
            <a:fillRect/>
          </a:stretch>
        </p:blipFill>
        <p:spPr bwMode="auto">
          <a:xfrm>
            <a:off x="285720" y="1142984"/>
            <a:ext cx="8494313" cy="4786346"/>
          </a:xfrm>
          <a:prstGeom prst="rect">
            <a:avLst/>
          </a:prstGeom>
          <a:noFill/>
        </p:spPr>
      </p:pic>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DRYRD\Downloads\resimler\resimler\16184403_IMG_20191015_150900.jpg"/>
          <p:cNvPicPr>
            <a:picLocks noChangeAspect="1" noChangeArrowheads="1"/>
          </p:cNvPicPr>
          <p:nvPr/>
        </p:nvPicPr>
        <p:blipFill>
          <a:blip r:embed="rId2"/>
          <a:srcRect/>
          <a:stretch>
            <a:fillRect/>
          </a:stretch>
        </p:blipFill>
        <p:spPr bwMode="auto">
          <a:xfrm>
            <a:off x="857224" y="1000108"/>
            <a:ext cx="7365153" cy="5502287"/>
          </a:xfrm>
          <a:prstGeom prst="rect">
            <a:avLst/>
          </a:prstGeom>
          <a:noFill/>
        </p:spPr>
      </p:pic>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DRYRD\Downloads\resimler\resimler\17112413_IMG_20200217_111622_800x598.jpg"/>
          <p:cNvPicPr>
            <a:picLocks noChangeAspect="1" noChangeArrowheads="1"/>
          </p:cNvPicPr>
          <p:nvPr/>
        </p:nvPicPr>
        <p:blipFill>
          <a:blip r:embed="rId2"/>
          <a:srcRect/>
          <a:stretch>
            <a:fillRect/>
          </a:stretch>
        </p:blipFill>
        <p:spPr bwMode="auto">
          <a:xfrm>
            <a:off x="1071538" y="1142984"/>
            <a:ext cx="7159032" cy="5348300"/>
          </a:xfrm>
          <a:prstGeom prst="rect">
            <a:avLst/>
          </a:prstGeom>
          <a:noFill/>
        </p:spPr>
      </p:pic>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DRYRD\Downloads\resimler\resimler\21155733_IMG-20190521-WA0018.jpg"/>
          <p:cNvPicPr>
            <a:picLocks noChangeAspect="1" noChangeArrowheads="1"/>
          </p:cNvPicPr>
          <p:nvPr/>
        </p:nvPicPr>
        <p:blipFill>
          <a:blip r:embed="rId2"/>
          <a:srcRect/>
          <a:stretch>
            <a:fillRect/>
          </a:stretch>
        </p:blipFill>
        <p:spPr bwMode="auto">
          <a:xfrm>
            <a:off x="785786" y="928670"/>
            <a:ext cx="7610475" cy="5715000"/>
          </a:xfrm>
          <a:prstGeom prst="rect">
            <a:avLst/>
          </a:prstGeom>
          <a:noFill/>
        </p:spPr>
      </p:pic>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MDRYRD\Downloads\resimler\resimler\24082752_IMG-20200215-WA0001_800x600_800x600.jpg"/>
          <p:cNvPicPr>
            <a:picLocks noChangeAspect="1" noChangeArrowheads="1"/>
          </p:cNvPicPr>
          <p:nvPr/>
        </p:nvPicPr>
        <p:blipFill>
          <a:blip r:embed="rId2"/>
          <a:srcRect/>
          <a:stretch>
            <a:fillRect/>
          </a:stretch>
        </p:blipFill>
        <p:spPr bwMode="auto">
          <a:xfrm>
            <a:off x="1071538" y="1285860"/>
            <a:ext cx="7048513" cy="5286385"/>
          </a:xfrm>
          <a:prstGeom prst="rect">
            <a:avLst/>
          </a:prstGeom>
          <a:noFill/>
        </p:spPr>
      </p:pic>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MDRYRD\Downloads\resimler\resimler\25105248_IMG-20191025-WA0007_1600x1196.jpg"/>
          <p:cNvPicPr>
            <a:picLocks noChangeAspect="1" noChangeArrowheads="1"/>
          </p:cNvPicPr>
          <p:nvPr/>
        </p:nvPicPr>
        <p:blipFill>
          <a:blip r:embed="rId2"/>
          <a:srcRect/>
          <a:stretch>
            <a:fillRect/>
          </a:stretch>
        </p:blipFill>
        <p:spPr bwMode="auto">
          <a:xfrm>
            <a:off x="357158" y="1428736"/>
            <a:ext cx="8491453" cy="4784735"/>
          </a:xfrm>
          <a:prstGeom prst="rect">
            <a:avLst/>
          </a:prstGeom>
          <a:noFill/>
        </p:spPr>
      </p:pic>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MDRYRD\Downloads\resimler\resimler\27113929_IMG-20191227-WA0007_338x600.jpg"/>
          <p:cNvPicPr>
            <a:picLocks noChangeAspect="1" noChangeArrowheads="1"/>
          </p:cNvPicPr>
          <p:nvPr/>
        </p:nvPicPr>
        <p:blipFill>
          <a:blip r:embed="rId2"/>
          <a:srcRect/>
          <a:stretch>
            <a:fillRect/>
          </a:stretch>
        </p:blipFill>
        <p:spPr bwMode="auto">
          <a:xfrm>
            <a:off x="3071802" y="717535"/>
            <a:ext cx="3454012" cy="6140465"/>
          </a:xfrm>
          <a:prstGeom prst="rect">
            <a:avLst/>
          </a:prstGeom>
          <a:noFill/>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MİSYONUMUZ</a:t>
            </a:r>
            <a:endParaRPr lang="tr-TR" dirty="0"/>
          </a:p>
        </p:txBody>
      </p:sp>
      <p:sp>
        <p:nvSpPr>
          <p:cNvPr id="3" name="2 İçerik Yer Tutucusu"/>
          <p:cNvSpPr>
            <a:spLocks noGrp="1"/>
          </p:cNvSpPr>
          <p:nvPr>
            <p:ph idx="1"/>
          </p:nvPr>
        </p:nvSpPr>
        <p:spPr/>
        <p:txBody>
          <a:bodyPr/>
          <a:lstStyle/>
          <a:p>
            <a:pPr algn="just">
              <a:buNone/>
            </a:pPr>
            <a:r>
              <a:rPr lang="tr-TR" dirty="0" smtClean="0"/>
              <a:t>			Mehmet Akif Ersoy  İmam Hatip Ortaokulu bilgili, kültürlü, başarılı, kendine güvenen, kendi değerlerimizle birlikte insanlığın ortak kazanımları olan evrensel değerleri özümsemiş, yaratılanı ‘Yaradan’dan ötürü sevebilen, tabiatı tahrip değil imar eden, sorun değil çözüm üreten, farklılıkları doğal ve zenginlik kabul edip  bunlardan yararlanmayı hedefleyen; insana, düşünceye, özgürlüğe, ahlaka ve kültürel mirasa saygı duyan kişilikli fertler yetiştirmektir.</a:t>
            </a:r>
          </a:p>
          <a:p>
            <a:pPr>
              <a:buNone/>
            </a:pPr>
            <a:endParaRPr lang="tr-TR" dirty="0"/>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MDRYRD\Downloads\resimler\resimler\27090451_IMG_20191025_151646_1200_x_898.jpg"/>
          <p:cNvPicPr>
            <a:picLocks noChangeAspect="1" noChangeArrowheads="1"/>
          </p:cNvPicPr>
          <p:nvPr/>
        </p:nvPicPr>
        <p:blipFill>
          <a:blip r:embed="rId2"/>
          <a:srcRect/>
          <a:stretch>
            <a:fillRect/>
          </a:stretch>
        </p:blipFill>
        <p:spPr bwMode="auto">
          <a:xfrm>
            <a:off x="500034" y="1643050"/>
            <a:ext cx="8143932" cy="4580962"/>
          </a:xfrm>
          <a:prstGeom prst="rect">
            <a:avLst/>
          </a:prstGeom>
          <a:noFill/>
        </p:spPr>
      </p:pic>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MDRYRD\Downloads\resimler\resimler\27201622_IMG_20191227_151805_2318_x_1200.jpg"/>
          <p:cNvPicPr>
            <a:picLocks noChangeAspect="1" noChangeArrowheads="1"/>
          </p:cNvPicPr>
          <p:nvPr/>
        </p:nvPicPr>
        <p:blipFill>
          <a:blip r:embed="rId2"/>
          <a:srcRect/>
          <a:stretch>
            <a:fillRect/>
          </a:stretch>
        </p:blipFill>
        <p:spPr bwMode="auto">
          <a:xfrm>
            <a:off x="357158" y="1714488"/>
            <a:ext cx="8429096" cy="4000528"/>
          </a:xfrm>
          <a:prstGeom prst="rect">
            <a:avLst/>
          </a:prstGeom>
          <a:noFill/>
        </p:spPr>
      </p:pic>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MDRYRD\Downloads\resimler\resimler\k_13095258_IMG_20190913_080404_1600x1197.jpg"/>
          <p:cNvPicPr>
            <a:picLocks noChangeAspect="1" noChangeArrowheads="1"/>
          </p:cNvPicPr>
          <p:nvPr/>
        </p:nvPicPr>
        <p:blipFill>
          <a:blip r:embed="rId2"/>
          <a:srcRect/>
          <a:stretch>
            <a:fillRect/>
          </a:stretch>
        </p:blipFill>
        <p:spPr bwMode="auto">
          <a:xfrm>
            <a:off x="285720" y="1285860"/>
            <a:ext cx="8448817" cy="4746031"/>
          </a:xfrm>
          <a:prstGeom prst="rect">
            <a:avLst/>
          </a:prstGeom>
          <a:noFill/>
        </p:spPr>
      </p:pic>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MDRYRD\Downloads\resimler\resimler\k_24093859_IMG-20200224-WA0002_1600x1200.jpg"/>
          <p:cNvPicPr>
            <a:picLocks noChangeAspect="1" noChangeArrowheads="1"/>
          </p:cNvPicPr>
          <p:nvPr/>
        </p:nvPicPr>
        <p:blipFill>
          <a:blip r:embed="rId2"/>
          <a:srcRect/>
          <a:stretch>
            <a:fillRect/>
          </a:stretch>
        </p:blipFill>
        <p:spPr bwMode="auto">
          <a:xfrm>
            <a:off x="142844" y="1357298"/>
            <a:ext cx="8772059" cy="4927609"/>
          </a:xfrm>
          <a:prstGeom prst="rect">
            <a:avLst/>
          </a:prstGeom>
          <a:noFill/>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x-none" b="1" smtClean="0"/>
              <a:t>VİZYONUMUZ </a:t>
            </a:r>
            <a:endParaRPr lang="tr-TR" b="1" dirty="0"/>
          </a:p>
        </p:txBody>
      </p:sp>
      <p:sp>
        <p:nvSpPr>
          <p:cNvPr id="3" name="2 İçerik Yer Tutucusu"/>
          <p:cNvSpPr>
            <a:spLocks noGrp="1"/>
          </p:cNvSpPr>
          <p:nvPr>
            <p:ph idx="1"/>
          </p:nvPr>
        </p:nvSpPr>
        <p:spPr>
          <a:xfrm>
            <a:off x="500034" y="2500306"/>
            <a:ext cx="8229600" cy="2850842"/>
          </a:xfrm>
        </p:spPr>
        <p:txBody>
          <a:bodyPr>
            <a:normAutofit/>
          </a:bodyPr>
          <a:lstStyle/>
          <a:p>
            <a:pPr algn="just">
              <a:buNone/>
            </a:pPr>
            <a:r>
              <a:rPr lang="tr-TR" sz="3600" dirty="0" smtClean="0"/>
              <a:t>		İslam inancını ve evrensel değerleri benimsemiş kendisiyle barışık vatanına ve insanlığa faydalı mutlu bireyler yetiştirmek.</a:t>
            </a:r>
            <a:endParaRPr lang="tr-TR" sz="3600" dirty="0"/>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x-none" b="1" smtClean="0"/>
              <a:t>TEMEL DEĞERLERİMİZ </a:t>
            </a:r>
            <a:endParaRPr lang="tr-TR" b="1" dirty="0"/>
          </a:p>
        </p:txBody>
      </p:sp>
      <p:graphicFrame>
        <p:nvGraphicFramePr>
          <p:cNvPr id="4" name="3 Tablo"/>
          <p:cNvGraphicFramePr>
            <a:graphicFrameLocks noGrp="1"/>
          </p:cNvGraphicFramePr>
          <p:nvPr/>
        </p:nvGraphicFramePr>
        <p:xfrm>
          <a:off x="357158" y="1901120"/>
          <a:ext cx="8358246" cy="4313960"/>
        </p:xfrm>
        <a:graphic>
          <a:graphicData uri="http://schemas.openxmlformats.org/drawingml/2006/table">
            <a:tbl>
              <a:tblPr/>
              <a:tblGrid>
                <a:gridCol w="4179123"/>
                <a:gridCol w="4179123"/>
              </a:tblGrid>
              <a:tr h="862792">
                <a:tc>
                  <a:txBody>
                    <a:bodyPr/>
                    <a:lstStyle/>
                    <a:p>
                      <a:pPr marL="342900" lvl="0" indent="-342900" algn="ctr">
                        <a:lnSpc>
                          <a:spcPct val="125000"/>
                        </a:lnSpc>
                        <a:spcAft>
                          <a:spcPts val="0"/>
                        </a:spcAft>
                        <a:buFont typeface="Wingdings"/>
                        <a:buChar char=""/>
                      </a:pPr>
                      <a:r>
                        <a:rPr lang="tr-TR" sz="1200" b="1">
                          <a:latin typeface="Book Antiqua"/>
                          <a:ea typeface="Times New Roman"/>
                          <a:cs typeface="Times New Roman"/>
                        </a:rPr>
                        <a:t>Sevgi, saygı ve hoşgörü</a:t>
                      </a:r>
                      <a:endParaRPr lang="tr-TR" sz="800">
                        <a:latin typeface="Book Antiqua"/>
                        <a:ea typeface="Times New Roman"/>
                        <a:cs typeface="Times New Roman"/>
                      </a:endParaRPr>
                    </a:p>
                  </a:txBody>
                  <a:tcPr marL="46548" marR="46548"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a:txBody>
                    <a:bodyPr/>
                    <a:lstStyle/>
                    <a:p>
                      <a:pPr marL="342900" lvl="0" indent="-342900" algn="ctr">
                        <a:lnSpc>
                          <a:spcPct val="180000"/>
                        </a:lnSpc>
                        <a:spcBef>
                          <a:spcPts val="600"/>
                        </a:spcBef>
                        <a:spcAft>
                          <a:spcPts val="0"/>
                        </a:spcAft>
                        <a:buFont typeface="Wingdings"/>
                        <a:buChar char=""/>
                      </a:pPr>
                      <a:r>
                        <a:rPr lang="tr-TR" sz="1200" b="1">
                          <a:latin typeface="Book Antiqua"/>
                          <a:ea typeface="AGaramondPro-Regular"/>
                          <a:cs typeface="Times New Roman"/>
                        </a:rPr>
                        <a:t>Hikmet ve hakikat</a:t>
                      </a:r>
                      <a:endParaRPr lang="tr-TR" sz="800">
                        <a:latin typeface="Book Antiqua"/>
                        <a:ea typeface="Times New Roman"/>
                        <a:cs typeface="Times New Roman"/>
                      </a:endParaRPr>
                    </a:p>
                  </a:txBody>
                  <a:tcPr marL="46548" marR="46548"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r>
              <a:tr h="862792">
                <a:tc>
                  <a:txBody>
                    <a:bodyPr/>
                    <a:lstStyle/>
                    <a:p>
                      <a:pPr marL="342900" lvl="0" indent="-342900" algn="ctr">
                        <a:lnSpc>
                          <a:spcPct val="180000"/>
                        </a:lnSpc>
                        <a:spcBef>
                          <a:spcPts val="600"/>
                        </a:spcBef>
                        <a:spcAft>
                          <a:spcPts val="0"/>
                        </a:spcAft>
                        <a:buFont typeface="Wingdings"/>
                        <a:buChar char=""/>
                      </a:pPr>
                      <a:r>
                        <a:rPr lang="tr-TR" sz="1200" b="1">
                          <a:latin typeface="Book Antiqua"/>
                          <a:ea typeface="AGaramondPro-Regular"/>
                          <a:cs typeface="Times New Roman"/>
                        </a:rPr>
                        <a:t>Milli ve manevi değerlere bağlılık</a:t>
                      </a:r>
                      <a:endParaRPr lang="tr-TR" sz="800">
                        <a:latin typeface="Book Antiqua"/>
                        <a:ea typeface="Times New Roman"/>
                        <a:cs typeface="Times New Roman"/>
                      </a:endParaRPr>
                    </a:p>
                  </a:txBody>
                  <a:tcPr marL="46548" marR="46548"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342900" lvl="0" indent="-342900" algn="ctr">
                        <a:lnSpc>
                          <a:spcPct val="180000"/>
                        </a:lnSpc>
                        <a:spcBef>
                          <a:spcPts val="600"/>
                        </a:spcBef>
                        <a:spcAft>
                          <a:spcPts val="0"/>
                        </a:spcAft>
                        <a:buFont typeface="Wingdings"/>
                        <a:buChar char=""/>
                      </a:pPr>
                      <a:r>
                        <a:rPr lang="tr-TR" sz="1200" b="1">
                          <a:latin typeface="Book Antiqua"/>
                          <a:ea typeface="AGaramondPro-Regular"/>
                          <a:cs typeface="Times New Roman"/>
                        </a:rPr>
                        <a:t>Erdemlilik</a:t>
                      </a:r>
                      <a:endParaRPr lang="tr-TR" sz="800">
                        <a:latin typeface="Book Antiqua"/>
                        <a:ea typeface="Times New Roman"/>
                        <a:cs typeface="Times New Roman"/>
                      </a:endParaRPr>
                    </a:p>
                  </a:txBody>
                  <a:tcPr marL="46548" marR="46548"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r h="862792">
                <a:tc>
                  <a:txBody>
                    <a:bodyPr/>
                    <a:lstStyle/>
                    <a:p>
                      <a:pPr marL="342900" lvl="0" indent="-342900" algn="ctr">
                        <a:lnSpc>
                          <a:spcPct val="180000"/>
                        </a:lnSpc>
                        <a:spcBef>
                          <a:spcPts val="600"/>
                        </a:spcBef>
                        <a:spcAft>
                          <a:spcPts val="0"/>
                        </a:spcAft>
                        <a:buFont typeface="Wingdings"/>
                        <a:buChar char=""/>
                      </a:pPr>
                      <a:r>
                        <a:rPr lang="tr-TR" sz="1200" b="1">
                          <a:latin typeface="Book Antiqua"/>
                          <a:ea typeface="AGaramondPro-Regular"/>
                          <a:cs typeface="Times New Roman"/>
                        </a:rPr>
                        <a:t>Ahlak ve adap</a:t>
                      </a:r>
                      <a:endParaRPr lang="tr-TR" sz="800">
                        <a:latin typeface="Book Antiqua"/>
                        <a:ea typeface="Times New Roman"/>
                        <a:cs typeface="Times New Roman"/>
                      </a:endParaRPr>
                    </a:p>
                  </a:txBody>
                  <a:tcPr marL="46548" marR="46548"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342900" lvl="0" indent="-342900" algn="ctr">
                        <a:lnSpc>
                          <a:spcPct val="180000"/>
                        </a:lnSpc>
                        <a:spcBef>
                          <a:spcPts val="600"/>
                        </a:spcBef>
                        <a:spcAft>
                          <a:spcPts val="0"/>
                        </a:spcAft>
                        <a:buFont typeface="Wingdings"/>
                        <a:buChar char=""/>
                      </a:pPr>
                      <a:r>
                        <a:rPr lang="tr-TR" sz="1200" b="1">
                          <a:latin typeface="Book Antiqua"/>
                          <a:ea typeface="AGaramondPro-Regular"/>
                          <a:cs typeface="Times New Roman"/>
                        </a:rPr>
                        <a:t>Güvenilirlik ve adalet</a:t>
                      </a:r>
                      <a:endParaRPr lang="tr-TR" sz="800">
                        <a:latin typeface="Book Antiqua"/>
                        <a:ea typeface="Times New Roman"/>
                        <a:cs typeface="Times New Roman"/>
                      </a:endParaRPr>
                    </a:p>
                  </a:txBody>
                  <a:tcPr marL="46548" marR="46548"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862792">
                <a:tc>
                  <a:txBody>
                    <a:bodyPr/>
                    <a:lstStyle/>
                    <a:p>
                      <a:pPr marL="342900" lvl="0" indent="-342900" algn="ctr">
                        <a:lnSpc>
                          <a:spcPct val="180000"/>
                        </a:lnSpc>
                        <a:spcBef>
                          <a:spcPts val="600"/>
                        </a:spcBef>
                        <a:spcAft>
                          <a:spcPts val="0"/>
                        </a:spcAft>
                        <a:buFont typeface="Wingdings"/>
                        <a:buChar char=""/>
                      </a:pPr>
                      <a:r>
                        <a:rPr lang="tr-TR" sz="1200" b="1">
                          <a:latin typeface="Book Antiqua"/>
                          <a:ea typeface="AGaramondPro-Regular"/>
                          <a:cs typeface="Times New Roman"/>
                        </a:rPr>
                        <a:t>Azim ve çalışkanlık</a:t>
                      </a:r>
                      <a:endParaRPr lang="tr-TR" sz="800">
                        <a:latin typeface="Book Antiqua"/>
                        <a:ea typeface="Times New Roman"/>
                        <a:cs typeface="Times New Roman"/>
                      </a:endParaRPr>
                    </a:p>
                  </a:txBody>
                  <a:tcPr marL="46548" marR="46548"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342900" lvl="0" indent="-342900" algn="ctr">
                        <a:lnSpc>
                          <a:spcPct val="180000"/>
                        </a:lnSpc>
                        <a:spcBef>
                          <a:spcPts val="600"/>
                        </a:spcBef>
                        <a:spcAft>
                          <a:spcPts val="0"/>
                        </a:spcAft>
                        <a:buFont typeface="Wingdings"/>
                        <a:buChar char=""/>
                      </a:pPr>
                      <a:r>
                        <a:rPr lang="tr-TR" sz="1200" b="1">
                          <a:latin typeface="Book Antiqua"/>
                          <a:ea typeface="AGaramondPro-Regular"/>
                          <a:cs typeface="Times New Roman"/>
                        </a:rPr>
                        <a:t>Tevazu ve alçak gönüllülük</a:t>
                      </a:r>
                      <a:endParaRPr lang="tr-TR" sz="800">
                        <a:latin typeface="Book Antiqua"/>
                        <a:ea typeface="Times New Roman"/>
                        <a:cs typeface="Times New Roman"/>
                      </a:endParaRPr>
                    </a:p>
                  </a:txBody>
                  <a:tcPr marL="46548" marR="46548"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r h="862792">
                <a:tc>
                  <a:txBody>
                    <a:bodyPr/>
                    <a:lstStyle/>
                    <a:p>
                      <a:pPr marL="342900" lvl="0" indent="-342900" algn="ctr">
                        <a:lnSpc>
                          <a:spcPct val="180000"/>
                        </a:lnSpc>
                        <a:spcBef>
                          <a:spcPts val="600"/>
                        </a:spcBef>
                        <a:spcAft>
                          <a:spcPts val="0"/>
                        </a:spcAft>
                        <a:buFont typeface="Wingdings"/>
                        <a:buChar char=""/>
                      </a:pPr>
                      <a:r>
                        <a:rPr lang="tr-TR" sz="1200" b="1">
                          <a:latin typeface="Book Antiqua"/>
                          <a:ea typeface="AGaramondPro-Regular"/>
                          <a:cs typeface="Times New Roman"/>
                        </a:rPr>
                        <a:t>Şuur</a:t>
                      </a:r>
                      <a:endParaRPr lang="tr-TR" sz="800">
                        <a:latin typeface="Book Antiqua"/>
                        <a:ea typeface="Times New Roman"/>
                        <a:cs typeface="Times New Roman"/>
                      </a:endParaRPr>
                    </a:p>
                  </a:txBody>
                  <a:tcPr marL="46548" marR="46548"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342900" lvl="0" indent="-342900" algn="ctr">
                        <a:lnSpc>
                          <a:spcPct val="180000"/>
                        </a:lnSpc>
                        <a:spcBef>
                          <a:spcPts val="600"/>
                        </a:spcBef>
                        <a:spcAft>
                          <a:spcPts val="0"/>
                        </a:spcAft>
                        <a:buFont typeface="Wingdings"/>
                        <a:buChar char=""/>
                      </a:pPr>
                      <a:r>
                        <a:rPr lang="tr-TR" sz="1200" b="1" dirty="0">
                          <a:latin typeface="Book Antiqua"/>
                          <a:ea typeface="AGaramondPro-Regular"/>
                          <a:cs typeface="Times New Roman"/>
                        </a:rPr>
                        <a:t>Feraset</a:t>
                      </a:r>
                      <a:endParaRPr lang="tr-TR" sz="800" dirty="0">
                        <a:latin typeface="Book Antiqua"/>
                        <a:ea typeface="Times New Roman"/>
                        <a:cs typeface="Times New Roman"/>
                      </a:endParaRPr>
                    </a:p>
                  </a:txBody>
                  <a:tcPr marL="46548" marR="46548"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bl>
          </a:graphicData>
        </a:graphic>
      </p:graphicFrame>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071546"/>
            <a:ext cx="8229600" cy="510334"/>
          </a:xfrm>
        </p:spPr>
        <p:txBody>
          <a:bodyPr>
            <a:normAutofit fontScale="90000"/>
          </a:bodyPr>
          <a:lstStyle/>
          <a:p>
            <a:r>
              <a:rPr lang="tr-TR" b="1" dirty="0" smtClean="0"/>
              <a:t/>
            </a:r>
            <a:br>
              <a:rPr lang="tr-TR" b="1" dirty="0" smtClean="0"/>
            </a:br>
            <a:r>
              <a:rPr lang="x-none" b="1" smtClean="0"/>
              <a:t> Okul Künyesi</a:t>
            </a:r>
            <a:endParaRPr lang="tr-TR" dirty="0"/>
          </a:p>
        </p:txBody>
      </p:sp>
      <p:graphicFrame>
        <p:nvGraphicFramePr>
          <p:cNvPr id="5" name="4 Tablo"/>
          <p:cNvGraphicFramePr>
            <a:graphicFrameLocks noGrp="1"/>
          </p:cNvGraphicFramePr>
          <p:nvPr/>
        </p:nvGraphicFramePr>
        <p:xfrm>
          <a:off x="357158" y="1928802"/>
          <a:ext cx="8501124" cy="4367549"/>
        </p:xfrm>
        <a:graphic>
          <a:graphicData uri="http://schemas.openxmlformats.org/drawingml/2006/table">
            <a:tbl>
              <a:tblPr/>
              <a:tblGrid>
                <a:gridCol w="1065989"/>
                <a:gridCol w="128580"/>
                <a:gridCol w="923656"/>
                <a:gridCol w="923656"/>
                <a:gridCol w="1685433"/>
                <a:gridCol w="1886905"/>
                <a:gridCol w="1886905"/>
              </a:tblGrid>
              <a:tr h="222707">
                <a:tc gridSpan="4">
                  <a:txBody>
                    <a:bodyPr/>
                    <a:lstStyle/>
                    <a:p>
                      <a:pPr>
                        <a:lnSpc>
                          <a:spcPct val="125000"/>
                        </a:lnSpc>
                        <a:spcAft>
                          <a:spcPts val="0"/>
                        </a:spcAft>
                      </a:pPr>
                      <a:r>
                        <a:rPr lang="tr-TR" sz="1600" b="1" dirty="0">
                          <a:solidFill>
                            <a:srgbClr val="FFFFFF"/>
                          </a:solidFill>
                          <a:latin typeface="Book Antiqua"/>
                          <a:ea typeface="Times New Roman"/>
                          <a:cs typeface="Times New Roman"/>
                        </a:rPr>
                        <a:t>İli: Mersin</a:t>
                      </a:r>
                      <a:endParaRPr lang="tr-TR" sz="1600" dirty="0">
                        <a:latin typeface="Book Antiqua"/>
                        <a:ea typeface="Times New Roman"/>
                        <a:cs typeface="Times New Roman"/>
                      </a:endParaRPr>
                    </a:p>
                  </a:txBody>
                  <a:tcPr marL="66812" marR="66812"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nSpc>
                          <a:spcPct val="125000"/>
                        </a:lnSpc>
                        <a:spcAft>
                          <a:spcPts val="0"/>
                        </a:spcAft>
                      </a:pPr>
                      <a:r>
                        <a:rPr lang="tr-TR" sz="1600" b="1">
                          <a:solidFill>
                            <a:srgbClr val="FFFFFF"/>
                          </a:solidFill>
                          <a:latin typeface="Book Antiqua"/>
                          <a:ea typeface="Times New Roman"/>
                          <a:cs typeface="Times New Roman"/>
                        </a:rPr>
                        <a:t>İlçesi: Erdemli</a:t>
                      </a:r>
                      <a:endParaRPr lang="tr-TR" sz="1600">
                        <a:latin typeface="Book Antiqua"/>
                        <a:ea typeface="Times New Roman"/>
                        <a:cs typeface="Times New Roman"/>
                      </a:endParaRPr>
                    </a:p>
                  </a:txBody>
                  <a:tcPr marL="66812" marR="66812"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hMerge="1">
                  <a:txBody>
                    <a:bodyPr/>
                    <a:lstStyle/>
                    <a:p>
                      <a:endParaRPr lang="tr-TR"/>
                    </a:p>
                  </a:txBody>
                  <a:tcPr/>
                </a:tc>
                <a:tc hMerge="1">
                  <a:txBody>
                    <a:bodyPr/>
                    <a:lstStyle/>
                    <a:p>
                      <a:endParaRPr lang="tr-TR"/>
                    </a:p>
                  </a:txBody>
                  <a:tcPr/>
                </a:tc>
              </a:tr>
              <a:tr h="556768">
                <a:tc>
                  <a:txBody>
                    <a:bodyPr/>
                    <a:lstStyle/>
                    <a:p>
                      <a:pPr>
                        <a:lnSpc>
                          <a:spcPct val="125000"/>
                        </a:lnSpc>
                        <a:spcAft>
                          <a:spcPts val="0"/>
                        </a:spcAft>
                      </a:pPr>
                      <a:r>
                        <a:rPr lang="tr-TR" sz="1100" b="1" dirty="0">
                          <a:latin typeface="Book Antiqua"/>
                          <a:ea typeface="Times New Roman"/>
                          <a:cs typeface="Times New Roman"/>
                        </a:rPr>
                        <a:t>Adres: </a:t>
                      </a:r>
                      <a:endParaRPr lang="tr-TR" sz="1600" dirty="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gridSpan="3">
                  <a:txBody>
                    <a:bodyPr/>
                    <a:lstStyle/>
                    <a:p>
                      <a:pPr>
                        <a:lnSpc>
                          <a:spcPct val="125000"/>
                        </a:lnSpc>
                        <a:spcAft>
                          <a:spcPts val="0"/>
                        </a:spcAft>
                      </a:pPr>
                      <a:r>
                        <a:rPr lang="tr-TR" sz="1100">
                          <a:latin typeface="Book Antiqua"/>
                          <a:ea typeface="Times New Roman"/>
                          <a:cs typeface="Times New Roman"/>
                        </a:rPr>
                        <a:t>Akdeniz Mah. Güzeloluk Cad. No:33/1</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hMerge="1">
                  <a:txBody>
                    <a:bodyPr/>
                    <a:lstStyle/>
                    <a:p>
                      <a:endParaRPr lang="tr-TR"/>
                    </a:p>
                  </a:txBody>
                  <a:tcPr/>
                </a:tc>
                <a:tc hMerge="1">
                  <a:txBody>
                    <a:bodyPr/>
                    <a:lstStyle/>
                    <a:p>
                      <a:endParaRPr lang="tr-TR"/>
                    </a:p>
                  </a:txBody>
                  <a:tcPr/>
                </a:tc>
                <a:tc gridSpan="2">
                  <a:txBody>
                    <a:bodyPr/>
                    <a:lstStyle/>
                    <a:p>
                      <a:pPr>
                        <a:lnSpc>
                          <a:spcPct val="125000"/>
                        </a:lnSpc>
                        <a:spcAft>
                          <a:spcPts val="0"/>
                        </a:spcAft>
                      </a:pPr>
                      <a:r>
                        <a:rPr lang="tr-TR" sz="1100" b="1">
                          <a:latin typeface="Book Antiqua"/>
                          <a:ea typeface="Times New Roman"/>
                          <a:cs typeface="Times New Roman"/>
                        </a:rPr>
                        <a:t>Coğrafi Konum (link):</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hMerge="1">
                  <a:txBody>
                    <a:bodyPr/>
                    <a:lstStyle/>
                    <a:p>
                      <a:endParaRPr lang="tr-TR"/>
                    </a:p>
                  </a:txBody>
                  <a:tcPr/>
                </a:tc>
                <a:tc>
                  <a:txBody>
                    <a:bodyPr/>
                    <a:lstStyle/>
                    <a:p>
                      <a:pPr>
                        <a:lnSpc>
                          <a:spcPct val="125000"/>
                        </a:lnSpc>
                        <a:spcAft>
                          <a:spcPts val="0"/>
                        </a:spcAft>
                      </a:pPr>
                      <a:r>
                        <a:rPr lang="tr-TR" sz="1100" u="sng">
                          <a:solidFill>
                            <a:srgbClr val="0000FF"/>
                          </a:solidFill>
                          <a:latin typeface="Book Antiqua"/>
                          <a:ea typeface="Times New Roman"/>
                          <a:cs typeface="Times New Roman"/>
                          <a:hlinkClick r:id="rId2"/>
                        </a:rPr>
                        <a:t>https://goo.gl/maps/jFyAVVUxbjB2</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r>
              <a:tr h="371179">
                <a:tc>
                  <a:txBody>
                    <a:bodyPr/>
                    <a:lstStyle/>
                    <a:p>
                      <a:pPr>
                        <a:lnSpc>
                          <a:spcPct val="125000"/>
                        </a:lnSpc>
                        <a:spcAft>
                          <a:spcPts val="0"/>
                        </a:spcAft>
                      </a:pPr>
                      <a:r>
                        <a:rPr lang="tr-TR" sz="1100" b="1">
                          <a:latin typeface="Book Antiqua"/>
                          <a:ea typeface="Times New Roman"/>
                          <a:cs typeface="Times New Roman"/>
                        </a:rPr>
                        <a:t>Telefon Numarası: </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gridSpan="3">
                  <a:txBody>
                    <a:bodyPr/>
                    <a:lstStyle/>
                    <a:p>
                      <a:pPr>
                        <a:lnSpc>
                          <a:spcPct val="125000"/>
                        </a:lnSpc>
                        <a:spcAft>
                          <a:spcPts val="0"/>
                        </a:spcAft>
                      </a:pPr>
                      <a:r>
                        <a:rPr lang="tr-TR" sz="1100">
                          <a:latin typeface="Book Antiqua"/>
                          <a:ea typeface="Times New Roman"/>
                          <a:cs typeface="Times New Roman"/>
                        </a:rPr>
                        <a:t>0 324 515 25 36</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nSpc>
                          <a:spcPct val="125000"/>
                        </a:lnSpc>
                        <a:spcAft>
                          <a:spcPts val="0"/>
                        </a:spcAft>
                      </a:pPr>
                      <a:r>
                        <a:rPr lang="tr-TR" sz="1100" b="1">
                          <a:latin typeface="Book Antiqua"/>
                          <a:ea typeface="Times New Roman"/>
                          <a:cs typeface="Times New Roman"/>
                        </a:rPr>
                        <a:t>Faks Numarası:</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hMerge="1">
                  <a:txBody>
                    <a:bodyPr/>
                    <a:lstStyle/>
                    <a:p>
                      <a:endParaRPr lang="tr-TR"/>
                    </a:p>
                  </a:txBody>
                  <a:tcPr/>
                </a:tc>
                <a:tc>
                  <a:txBody>
                    <a:bodyPr/>
                    <a:lstStyle/>
                    <a:p>
                      <a:pPr>
                        <a:lnSpc>
                          <a:spcPct val="125000"/>
                        </a:lnSpc>
                        <a:spcAft>
                          <a:spcPts val="0"/>
                        </a:spcAft>
                      </a:pPr>
                      <a:r>
                        <a:rPr lang="tr-TR" sz="1100">
                          <a:latin typeface="Book Antiqua"/>
                          <a:ea typeface="Times New Roman"/>
                          <a:cs typeface="Times New Roman"/>
                        </a:rPr>
                        <a:t>-</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r>
              <a:tr h="371179">
                <a:tc>
                  <a:txBody>
                    <a:bodyPr/>
                    <a:lstStyle/>
                    <a:p>
                      <a:pPr>
                        <a:lnSpc>
                          <a:spcPct val="125000"/>
                        </a:lnSpc>
                        <a:spcAft>
                          <a:spcPts val="0"/>
                        </a:spcAft>
                      </a:pPr>
                      <a:r>
                        <a:rPr lang="tr-TR" sz="1100" b="1">
                          <a:latin typeface="Book Antiqua"/>
                          <a:ea typeface="Times New Roman"/>
                          <a:cs typeface="Times New Roman"/>
                        </a:rPr>
                        <a:t>e- Posta Adresi:</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gridSpan="3">
                  <a:txBody>
                    <a:bodyPr/>
                    <a:lstStyle/>
                    <a:p>
                      <a:pPr>
                        <a:lnSpc>
                          <a:spcPct val="125000"/>
                        </a:lnSpc>
                        <a:spcAft>
                          <a:spcPts val="0"/>
                        </a:spcAft>
                      </a:pPr>
                      <a:r>
                        <a:rPr lang="tr-TR" sz="1100">
                          <a:latin typeface="Book Antiqua"/>
                          <a:ea typeface="Times New Roman"/>
                          <a:cs typeface="Times New Roman"/>
                        </a:rPr>
                        <a:t>703752@meb.k12.tr</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hMerge="1">
                  <a:txBody>
                    <a:bodyPr/>
                    <a:lstStyle/>
                    <a:p>
                      <a:endParaRPr lang="tr-TR"/>
                    </a:p>
                  </a:txBody>
                  <a:tcPr/>
                </a:tc>
                <a:tc hMerge="1">
                  <a:txBody>
                    <a:bodyPr/>
                    <a:lstStyle/>
                    <a:p>
                      <a:endParaRPr lang="tr-TR"/>
                    </a:p>
                  </a:txBody>
                  <a:tcPr/>
                </a:tc>
                <a:tc gridSpan="2">
                  <a:txBody>
                    <a:bodyPr/>
                    <a:lstStyle/>
                    <a:p>
                      <a:pPr>
                        <a:lnSpc>
                          <a:spcPct val="125000"/>
                        </a:lnSpc>
                        <a:spcAft>
                          <a:spcPts val="0"/>
                        </a:spcAft>
                      </a:pPr>
                      <a:r>
                        <a:rPr lang="tr-TR" sz="1100" b="1">
                          <a:latin typeface="Book Antiqua"/>
                          <a:ea typeface="Times New Roman"/>
                          <a:cs typeface="Times New Roman"/>
                        </a:rPr>
                        <a:t>Web sayfası adresi:</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hMerge="1">
                  <a:txBody>
                    <a:bodyPr/>
                    <a:lstStyle/>
                    <a:p>
                      <a:endParaRPr lang="tr-TR"/>
                    </a:p>
                  </a:txBody>
                  <a:tcPr/>
                </a:tc>
                <a:tc>
                  <a:txBody>
                    <a:bodyPr/>
                    <a:lstStyle/>
                    <a:p>
                      <a:pPr>
                        <a:lnSpc>
                          <a:spcPct val="125000"/>
                        </a:lnSpc>
                        <a:spcAft>
                          <a:spcPts val="0"/>
                        </a:spcAft>
                      </a:pPr>
                      <a:r>
                        <a:rPr lang="tr-TR" sz="1100">
                          <a:latin typeface="Book Antiqua"/>
                          <a:ea typeface="Times New Roman"/>
                          <a:cs typeface="Times New Roman"/>
                        </a:rPr>
                        <a:t>http://makifersoyiho.meb.k12.tr </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r>
              <a:tr h="371179">
                <a:tc>
                  <a:txBody>
                    <a:bodyPr/>
                    <a:lstStyle/>
                    <a:p>
                      <a:pPr>
                        <a:lnSpc>
                          <a:spcPct val="125000"/>
                        </a:lnSpc>
                        <a:spcAft>
                          <a:spcPts val="0"/>
                        </a:spcAft>
                      </a:pPr>
                      <a:r>
                        <a:rPr lang="tr-TR" sz="1100" b="1">
                          <a:latin typeface="Book Antiqua"/>
                          <a:ea typeface="Times New Roman"/>
                          <a:cs typeface="Times New Roman"/>
                        </a:rPr>
                        <a:t>Kurum Kodu:</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gridSpan="3">
                  <a:txBody>
                    <a:bodyPr/>
                    <a:lstStyle/>
                    <a:p>
                      <a:pPr>
                        <a:lnSpc>
                          <a:spcPct val="125000"/>
                        </a:lnSpc>
                        <a:spcAft>
                          <a:spcPts val="0"/>
                        </a:spcAft>
                      </a:pPr>
                      <a:r>
                        <a:rPr lang="tr-TR" sz="1100" b="1">
                          <a:latin typeface="Book Antiqua"/>
                          <a:ea typeface="Times New Roman"/>
                          <a:cs typeface="Times New Roman"/>
                        </a:rPr>
                        <a:t>703752</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nSpc>
                          <a:spcPct val="125000"/>
                        </a:lnSpc>
                        <a:spcAft>
                          <a:spcPts val="0"/>
                        </a:spcAft>
                      </a:pPr>
                      <a:r>
                        <a:rPr lang="tr-TR" sz="1100" b="1">
                          <a:latin typeface="Book Antiqua"/>
                          <a:ea typeface="Times New Roman"/>
                          <a:cs typeface="Times New Roman"/>
                        </a:rPr>
                        <a:t>Öğretim Şekli:</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hMerge="1">
                  <a:txBody>
                    <a:bodyPr/>
                    <a:lstStyle/>
                    <a:p>
                      <a:endParaRPr lang="tr-TR"/>
                    </a:p>
                  </a:txBody>
                  <a:tcPr/>
                </a:tc>
                <a:tc>
                  <a:txBody>
                    <a:bodyPr/>
                    <a:lstStyle/>
                    <a:p>
                      <a:pPr>
                        <a:lnSpc>
                          <a:spcPct val="125000"/>
                        </a:lnSpc>
                        <a:spcAft>
                          <a:spcPts val="0"/>
                        </a:spcAft>
                      </a:pPr>
                      <a:r>
                        <a:rPr lang="tr-TR" sz="1100">
                          <a:latin typeface="Book Antiqua"/>
                          <a:ea typeface="Times New Roman"/>
                          <a:cs typeface="Times New Roman"/>
                        </a:rPr>
                        <a:t>Tam gün</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r>
              <a:tr h="408297">
                <a:tc gridSpan="4">
                  <a:txBody>
                    <a:bodyPr/>
                    <a:lstStyle/>
                    <a:p>
                      <a:pPr>
                        <a:lnSpc>
                          <a:spcPct val="125000"/>
                        </a:lnSpc>
                        <a:spcAft>
                          <a:spcPts val="0"/>
                        </a:spcAft>
                      </a:pPr>
                      <a:r>
                        <a:rPr lang="tr-TR" sz="1100" b="1">
                          <a:latin typeface="Book Antiqua"/>
                          <a:ea typeface="Times New Roman"/>
                          <a:cs typeface="Times New Roman"/>
                        </a:rPr>
                        <a:t>Okulun Hizmete Giriş Tarihi : </a:t>
                      </a:r>
                      <a:r>
                        <a:rPr lang="tr-TR" sz="1600" b="1">
                          <a:latin typeface="Times New Roman"/>
                          <a:ea typeface="Times New Roman"/>
                          <a:cs typeface="Times New Roman"/>
                        </a:rPr>
                        <a:t>08.02.1988</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nSpc>
                          <a:spcPct val="125000"/>
                        </a:lnSpc>
                        <a:spcAft>
                          <a:spcPts val="0"/>
                        </a:spcAft>
                      </a:pPr>
                      <a:r>
                        <a:rPr lang="tr-TR" sz="1100" b="1">
                          <a:latin typeface="Book Antiqua"/>
                          <a:ea typeface="Times New Roman"/>
                          <a:cs typeface="Times New Roman"/>
                        </a:rPr>
                        <a:t>Toplam Çalışan Sayısı </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hMerge="1">
                  <a:txBody>
                    <a:bodyPr/>
                    <a:lstStyle/>
                    <a:p>
                      <a:endParaRPr lang="tr-TR" dirty="0"/>
                    </a:p>
                  </a:txBody>
                  <a:tcPr/>
                </a:tc>
                <a:tc>
                  <a:txBody>
                    <a:bodyPr/>
                    <a:lstStyle/>
                    <a:p>
                      <a:pPr>
                        <a:lnSpc>
                          <a:spcPct val="125000"/>
                        </a:lnSpc>
                        <a:spcAft>
                          <a:spcPts val="0"/>
                        </a:spcAft>
                      </a:pPr>
                      <a:r>
                        <a:rPr lang="tr-TR" sz="1100">
                          <a:latin typeface="Book Antiqua"/>
                          <a:ea typeface="Times New Roman"/>
                          <a:cs typeface="Times New Roman"/>
                        </a:rPr>
                        <a:t>30</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r>
              <a:tr h="210335">
                <a:tc rowSpan="3" gridSpan="2">
                  <a:txBody>
                    <a:bodyPr/>
                    <a:lstStyle/>
                    <a:p>
                      <a:pPr>
                        <a:lnSpc>
                          <a:spcPct val="125000"/>
                        </a:lnSpc>
                        <a:spcAft>
                          <a:spcPts val="0"/>
                        </a:spcAft>
                      </a:pPr>
                      <a:r>
                        <a:rPr lang="tr-TR" sz="1100" b="1">
                          <a:latin typeface="Book Antiqua"/>
                          <a:ea typeface="Times New Roman"/>
                          <a:cs typeface="Times New Roman"/>
                        </a:rPr>
                        <a:t>Öğrenci Sayısı:</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rowSpan="3" hMerge="1">
                  <a:txBody>
                    <a:bodyPr/>
                    <a:lstStyle/>
                    <a:p>
                      <a:endParaRPr lang="tr-TR"/>
                    </a:p>
                  </a:txBody>
                  <a:tcPr/>
                </a:tc>
                <a:tc>
                  <a:txBody>
                    <a:bodyPr/>
                    <a:lstStyle/>
                    <a:p>
                      <a:pPr>
                        <a:lnSpc>
                          <a:spcPct val="125000"/>
                        </a:lnSpc>
                        <a:spcAft>
                          <a:spcPts val="0"/>
                        </a:spcAft>
                      </a:pPr>
                      <a:r>
                        <a:rPr lang="tr-TR" sz="1100">
                          <a:latin typeface="Book Antiqua"/>
                          <a:ea typeface="Times New Roman"/>
                          <a:cs typeface="Times New Roman"/>
                        </a:rPr>
                        <a:t>Kız</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a:lnSpc>
                          <a:spcPct val="125000"/>
                        </a:lnSpc>
                        <a:spcAft>
                          <a:spcPts val="0"/>
                        </a:spcAft>
                      </a:pPr>
                      <a:r>
                        <a:rPr lang="tr-TR" sz="1100">
                          <a:latin typeface="Book Antiqua"/>
                          <a:ea typeface="Times New Roman"/>
                          <a:cs typeface="Times New Roman"/>
                        </a:rPr>
                        <a:t>0</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rowSpan="3">
                  <a:txBody>
                    <a:bodyPr/>
                    <a:lstStyle/>
                    <a:p>
                      <a:pPr>
                        <a:lnSpc>
                          <a:spcPct val="125000"/>
                        </a:lnSpc>
                        <a:spcAft>
                          <a:spcPts val="0"/>
                        </a:spcAft>
                      </a:pPr>
                      <a:r>
                        <a:rPr lang="tr-TR" sz="1100" b="1">
                          <a:latin typeface="Book Antiqua"/>
                          <a:ea typeface="Times New Roman"/>
                          <a:cs typeface="Times New Roman"/>
                        </a:rPr>
                        <a:t>Öğretmen Sayısı</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a:lnSpc>
                          <a:spcPct val="125000"/>
                        </a:lnSpc>
                        <a:spcAft>
                          <a:spcPts val="0"/>
                        </a:spcAft>
                      </a:pPr>
                      <a:r>
                        <a:rPr lang="tr-TR" sz="1100">
                          <a:latin typeface="Book Antiqua"/>
                          <a:ea typeface="Times New Roman"/>
                          <a:cs typeface="Times New Roman"/>
                        </a:rPr>
                        <a:t>Kadın</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a:lnSpc>
                          <a:spcPct val="125000"/>
                        </a:lnSpc>
                        <a:spcAft>
                          <a:spcPts val="0"/>
                        </a:spcAft>
                      </a:pPr>
                      <a:r>
                        <a:rPr lang="tr-TR" sz="1100">
                          <a:latin typeface="Book Antiqua"/>
                          <a:ea typeface="Times New Roman"/>
                          <a:cs typeface="Times New Roman"/>
                        </a:rPr>
                        <a:t>11</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r>
              <a:tr h="210335">
                <a:tc gridSpan="2" vMerge="1">
                  <a:txBody>
                    <a:bodyPr/>
                    <a:lstStyle/>
                    <a:p>
                      <a:endParaRPr lang="tr-TR"/>
                    </a:p>
                  </a:txBody>
                  <a:tcPr/>
                </a:tc>
                <a:tc hMerge="1" vMerge="1">
                  <a:txBody>
                    <a:bodyPr/>
                    <a:lstStyle/>
                    <a:p>
                      <a:endParaRPr lang="tr-TR"/>
                    </a:p>
                  </a:txBody>
                  <a:tcPr/>
                </a:tc>
                <a:tc>
                  <a:txBody>
                    <a:bodyPr/>
                    <a:lstStyle/>
                    <a:p>
                      <a:pPr>
                        <a:lnSpc>
                          <a:spcPct val="125000"/>
                        </a:lnSpc>
                        <a:spcAft>
                          <a:spcPts val="0"/>
                        </a:spcAft>
                      </a:pPr>
                      <a:r>
                        <a:rPr lang="tr-TR" sz="1100">
                          <a:latin typeface="Book Antiqua"/>
                          <a:ea typeface="Times New Roman"/>
                          <a:cs typeface="Times New Roman"/>
                        </a:rPr>
                        <a:t>Erkek</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a:lnSpc>
                          <a:spcPct val="125000"/>
                        </a:lnSpc>
                        <a:spcAft>
                          <a:spcPts val="0"/>
                        </a:spcAft>
                      </a:pPr>
                      <a:r>
                        <a:rPr lang="tr-TR" sz="1100">
                          <a:latin typeface="Book Antiqua"/>
                          <a:ea typeface="Times New Roman"/>
                          <a:cs typeface="Times New Roman"/>
                        </a:rPr>
                        <a:t>365</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vMerge="1">
                  <a:txBody>
                    <a:bodyPr/>
                    <a:lstStyle/>
                    <a:p>
                      <a:endParaRPr lang="tr-TR"/>
                    </a:p>
                  </a:txBody>
                  <a:tcPr/>
                </a:tc>
                <a:tc>
                  <a:txBody>
                    <a:bodyPr/>
                    <a:lstStyle/>
                    <a:p>
                      <a:pPr>
                        <a:lnSpc>
                          <a:spcPct val="125000"/>
                        </a:lnSpc>
                        <a:spcAft>
                          <a:spcPts val="0"/>
                        </a:spcAft>
                      </a:pPr>
                      <a:r>
                        <a:rPr lang="tr-TR" sz="1100">
                          <a:latin typeface="Book Antiqua"/>
                          <a:ea typeface="Times New Roman"/>
                          <a:cs typeface="Times New Roman"/>
                        </a:rPr>
                        <a:t>Erkek</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a:lnSpc>
                          <a:spcPct val="125000"/>
                        </a:lnSpc>
                        <a:spcAft>
                          <a:spcPts val="0"/>
                        </a:spcAft>
                      </a:pPr>
                      <a:r>
                        <a:rPr lang="tr-TR" sz="1100">
                          <a:latin typeface="Book Antiqua"/>
                          <a:ea typeface="Times New Roman"/>
                          <a:cs typeface="Times New Roman"/>
                        </a:rPr>
                        <a:t>19</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r>
              <a:tr h="210335">
                <a:tc gridSpan="2" vMerge="1">
                  <a:txBody>
                    <a:bodyPr/>
                    <a:lstStyle/>
                    <a:p>
                      <a:endParaRPr lang="tr-TR"/>
                    </a:p>
                  </a:txBody>
                  <a:tcPr/>
                </a:tc>
                <a:tc hMerge="1" vMerge="1">
                  <a:txBody>
                    <a:bodyPr/>
                    <a:lstStyle/>
                    <a:p>
                      <a:endParaRPr lang="tr-TR"/>
                    </a:p>
                  </a:txBody>
                  <a:tcPr/>
                </a:tc>
                <a:tc>
                  <a:txBody>
                    <a:bodyPr/>
                    <a:lstStyle/>
                    <a:p>
                      <a:pPr>
                        <a:lnSpc>
                          <a:spcPct val="125000"/>
                        </a:lnSpc>
                        <a:spcAft>
                          <a:spcPts val="0"/>
                        </a:spcAft>
                      </a:pPr>
                      <a:r>
                        <a:rPr lang="tr-TR" sz="1100" b="1">
                          <a:latin typeface="Book Antiqua"/>
                          <a:ea typeface="Times New Roman"/>
                          <a:cs typeface="Times New Roman"/>
                        </a:rPr>
                        <a:t>Toplam</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a:lnSpc>
                          <a:spcPct val="125000"/>
                        </a:lnSpc>
                        <a:spcAft>
                          <a:spcPts val="0"/>
                        </a:spcAft>
                      </a:pPr>
                      <a:r>
                        <a:rPr lang="tr-TR" sz="1100">
                          <a:latin typeface="Book Antiqua"/>
                          <a:ea typeface="Times New Roman"/>
                          <a:cs typeface="Times New Roman"/>
                        </a:rPr>
                        <a:t>365</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vMerge="1">
                  <a:txBody>
                    <a:bodyPr/>
                    <a:lstStyle/>
                    <a:p>
                      <a:endParaRPr lang="tr-TR"/>
                    </a:p>
                  </a:txBody>
                  <a:tcPr/>
                </a:tc>
                <a:tc>
                  <a:txBody>
                    <a:bodyPr/>
                    <a:lstStyle/>
                    <a:p>
                      <a:pPr>
                        <a:lnSpc>
                          <a:spcPct val="125000"/>
                        </a:lnSpc>
                        <a:spcAft>
                          <a:spcPts val="0"/>
                        </a:spcAft>
                      </a:pPr>
                      <a:r>
                        <a:rPr lang="tr-TR" sz="1100" b="1">
                          <a:latin typeface="Book Antiqua"/>
                          <a:ea typeface="Times New Roman"/>
                          <a:cs typeface="Times New Roman"/>
                        </a:rPr>
                        <a:t>Toplam</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a:lnSpc>
                          <a:spcPct val="125000"/>
                        </a:lnSpc>
                        <a:spcAft>
                          <a:spcPts val="0"/>
                        </a:spcAft>
                      </a:pPr>
                      <a:r>
                        <a:rPr lang="tr-TR" sz="1100">
                          <a:latin typeface="Book Antiqua"/>
                          <a:ea typeface="Times New Roman"/>
                          <a:cs typeface="Times New Roman"/>
                        </a:rPr>
                        <a:t>30</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r>
              <a:tr h="371179">
                <a:tc gridSpan="3">
                  <a:txBody>
                    <a:bodyPr/>
                    <a:lstStyle/>
                    <a:p>
                      <a:pPr>
                        <a:lnSpc>
                          <a:spcPct val="125000"/>
                        </a:lnSpc>
                        <a:spcAft>
                          <a:spcPts val="0"/>
                        </a:spcAft>
                      </a:pPr>
                      <a:r>
                        <a:rPr lang="tr-TR" sz="1100" b="1">
                          <a:latin typeface="Book Antiqua"/>
                          <a:ea typeface="Times New Roman"/>
                          <a:cs typeface="Times New Roman"/>
                        </a:rPr>
                        <a:t>Derslik Başına Düşen Öğrenci Sayısı</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hMerge="1">
                  <a:txBody>
                    <a:bodyPr/>
                    <a:lstStyle/>
                    <a:p>
                      <a:endParaRPr lang="tr-TR"/>
                    </a:p>
                  </a:txBody>
                  <a:tcPr/>
                </a:tc>
                <a:tc hMerge="1">
                  <a:txBody>
                    <a:bodyPr/>
                    <a:lstStyle/>
                    <a:p>
                      <a:endParaRPr lang="tr-TR"/>
                    </a:p>
                  </a:txBody>
                  <a:tcPr/>
                </a:tc>
                <a:tc>
                  <a:txBody>
                    <a:bodyPr/>
                    <a:lstStyle/>
                    <a:p>
                      <a:pPr>
                        <a:lnSpc>
                          <a:spcPct val="125000"/>
                        </a:lnSpc>
                        <a:spcAft>
                          <a:spcPts val="0"/>
                        </a:spcAft>
                      </a:pPr>
                      <a:r>
                        <a:rPr lang="tr-TR" sz="1100">
                          <a:latin typeface="Book Antiqua"/>
                          <a:ea typeface="Times New Roman"/>
                          <a:cs typeface="Times New Roman"/>
                        </a:rPr>
                        <a:t>:19,21</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gridSpan="2">
                  <a:txBody>
                    <a:bodyPr/>
                    <a:lstStyle/>
                    <a:p>
                      <a:pPr>
                        <a:lnSpc>
                          <a:spcPct val="125000"/>
                        </a:lnSpc>
                        <a:spcAft>
                          <a:spcPts val="0"/>
                        </a:spcAft>
                      </a:pPr>
                      <a:r>
                        <a:rPr lang="tr-TR" sz="1100" b="1">
                          <a:solidFill>
                            <a:srgbClr val="000000"/>
                          </a:solidFill>
                          <a:latin typeface="Book Antiqua"/>
                          <a:ea typeface="Times New Roman"/>
                          <a:cs typeface="Calibri"/>
                        </a:rPr>
                        <a:t>Şube Başına Düşen Öğrenci Sayısı</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hMerge="1">
                  <a:txBody>
                    <a:bodyPr/>
                    <a:lstStyle/>
                    <a:p>
                      <a:endParaRPr lang="tr-TR"/>
                    </a:p>
                  </a:txBody>
                  <a:tcPr/>
                </a:tc>
                <a:tc>
                  <a:txBody>
                    <a:bodyPr/>
                    <a:lstStyle/>
                    <a:p>
                      <a:pPr>
                        <a:lnSpc>
                          <a:spcPct val="125000"/>
                        </a:lnSpc>
                        <a:spcAft>
                          <a:spcPts val="0"/>
                        </a:spcAft>
                      </a:pPr>
                      <a:r>
                        <a:rPr lang="tr-TR" sz="1100">
                          <a:latin typeface="Book Antiqua"/>
                          <a:ea typeface="Times New Roman"/>
                          <a:cs typeface="Times New Roman"/>
                        </a:rPr>
                        <a:t>:19,21</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r>
              <a:tr h="371179">
                <a:tc gridSpan="3">
                  <a:txBody>
                    <a:bodyPr/>
                    <a:lstStyle/>
                    <a:p>
                      <a:pPr>
                        <a:lnSpc>
                          <a:spcPct val="125000"/>
                        </a:lnSpc>
                        <a:spcAft>
                          <a:spcPts val="0"/>
                        </a:spcAft>
                      </a:pPr>
                      <a:r>
                        <a:rPr lang="tr-TR" sz="1100" b="1">
                          <a:solidFill>
                            <a:srgbClr val="000000"/>
                          </a:solidFill>
                          <a:latin typeface="Book Antiqua"/>
                          <a:ea typeface="Times New Roman"/>
                          <a:cs typeface="Calibri"/>
                        </a:rPr>
                        <a:t>Öğretmen Başına Düşen Öğrenci Sayısı</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nSpc>
                          <a:spcPct val="125000"/>
                        </a:lnSpc>
                        <a:spcAft>
                          <a:spcPts val="0"/>
                        </a:spcAft>
                      </a:pPr>
                      <a:r>
                        <a:rPr lang="tr-TR" sz="1100">
                          <a:latin typeface="Book Antiqua"/>
                          <a:ea typeface="Times New Roman"/>
                          <a:cs typeface="Times New Roman"/>
                        </a:rPr>
                        <a:t>:12</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gridSpan="2">
                  <a:txBody>
                    <a:bodyPr/>
                    <a:lstStyle/>
                    <a:p>
                      <a:pPr>
                        <a:lnSpc>
                          <a:spcPct val="125000"/>
                        </a:lnSpc>
                        <a:spcAft>
                          <a:spcPts val="0"/>
                        </a:spcAft>
                      </a:pPr>
                      <a:r>
                        <a:rPr lang="tr-TR" sz="1100" b="1">
                          <a:solidFill>
                            <a:srgbClr val="000000"/>
                          </a:solidFill>
                          <a:latin typeface="Book Antiqua"/>
                          <a:ea typeface="Times New Roman"/>
                          <a:cs typeface="Calibri"/>
                        </a:rPr>
                        <a:t>Şube Başına 30’dan Fazla Öğrencisi Olan Şube Sayısı</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hMerge="1">
                  <a:txBody>
                    <a:bodyPr/>
                    <a:lstStyle/>
                    <a:p>
                      <a:endParaRPr lang="tr-TR"/>
                    </a:p>
                  </a:txBody>
                  <a:tcPr/>
                </a:tc>
                <a:tc>
                  <a:txBody>
                    <a:bodyPr/>
                    <a:lstStyle/>
                    <a:p>
                      <a:pPr>
                        <a:lnSpc>
                          <a:spcPct val="125000"/>
                        </a:lnSpc>
                        <a:spcAft>
                          <a:spcPts val="0"/>
                        </a:spcAft>
                      </a:pPr>
                      <a:r>
                        <a:rPr lang="tr-TR" sz="1100">
                          <a:latin typeface="Book Antiqua"/>
                          <a:ea typeface="Times New Roman"/>
                          <a:cs typeface="Times New Roman"/>
                        </a:rPr>
                        <a:t>:0</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r>
              <a:tr h="371179">
                <a:tc gridSpan="3">
                  <a:txBody>
                    <a:bodyPr/>
                    <a:lstStyle/>
                    <a:p>
                      <a:pPr>
                        <a:lnSpc>
                          <a:spcPct val="125000"/>
                        </a:lnSpc>
                        <a:spcAft>
                          <a:spcPts val="0"/>
                        </a:spcAft>
                      </a:pPr>
                      <a:r>
                        <a:rPr lang="tr-TR" sz="1100" b="1">
                          <a:latin typeface="Book Antiqua"/>
                          <a:ea typeface="Times New Roman"/>
                          <a:cs typeface="Times New Roman"/>
                        </a:rPr>
                        <a:t>Öğrenci Başına Düşen Toplam Gider Miktarı</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hMerge="1">
                  <a:txBody>
                    <a:bodyPr/>
                    <a:lstStyle/>
                    <a:p>
                      <a:endParaRPr lang="tr-TR"/>
                    </a:p>
                  </a:txBody>
                  <a:tcPr/>
                </a:tc>
                <a:tc hMerge="1">
                  <a:txBody>
                    <a:bodyPr/>
                    <a:lstStyle/>
                    <a:p>
                      <a:endParaRPr lang="tr-TR"/>
                    </a:p>
                  </a:txBody>
                  <a:tcPr/>
                </a:tc>
                <a:tc>
                  <a:txBody>
                    <a:bodyPr/>
                    <a:lstStyle/>
                    <a:p>
                      <a:pPr>
                        <a:lnSpc>
                          <a:spcPct val="125000"/>
                        </a:lnSpc>
                        <a:spcAft>
                          <a:spcPts val="0"/>
                        </a:spcAft>
                      </a:pPr>
                      <a:r>
                        <a:rPr lang="tr-TR" sz="1100">
                          <a:latin typeface="Book Antiqua"/>
                          <a:ea typeface="Times New Roman"/>
                          <a:cs typeface="Times New Roman"/>
                        </a:rPr>
                        <a:t>51,04 TL</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gridSpan="2">
                  <a:txBody>
                    <a:bodyPr/>
                    <a:lstStyle/>
                    <a:p>
                      <a:pPr>
                        <a:lnSpc>
                          <a:spcPct val="125000"/>
                        </a:lnSpc>
                        <a:spcAft>
                          <a:spcPts val="0"/>
                        </a:spcAft>
                      </a:pPr>
                      <a:r>
                        <a:rPr lang="tr-TR" sz="1100" b="1">
                          <a:solidFill>
                            <a:srgbClr val="000000"/>
                          </a:solidFill>
                          <a:latin typeface="Book Antiqua"/>
                          <a:ea typeface="Times New Roman"/>
                          <a:cs typeface="Calibri"/>
                        </a:rPr>
                        <a:t>Öğretmenlerin Kurumdaki Ortalama Görev Süresi</a:t>
                      </a:r>
                      <a:endParaRPr lang="tr-TR" sz="160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hMerge="1">
                  <a:txBody>
                    <a:bodyPr/>
                    <a:lstStyle/>
                    <a:p>
                      <a:endParaRPr lang="tr-TR"/>
                    </a:p>
                  </a:txBody>
                  <a:tcPr/>
                </a:tc>
                <a:tc>
                  <a:txBody>
                    <a:bodyPr/>
                    <a:lstStyle/>
                    <a:p>
                      <a:pPr>
                        <a:lnSpc>
                          <a:spcPct val="125000"/>
                        </a:lnSpc>
                        <a:spcAft>
                          <a:spcPts val="0"/>
                        </a:spcAft>
                      </a:pPr>
                      <a:r>
                        <a:rPr lang="tr-TR" sz="1100" dirty="0">
                          <a:latin typeface="Book Antiqua"/>
                          <a:ea typeface="Times New Roman"/>
                          <a:cs typeface="Times New Roman"/>
                        </a:rPr>
                        <a:t>4,66</a:t>
                      </a:r>
                      <a:endParaRPr lang="tr-TR" sz="1600" dirty="0">
                        <a:latin typeface="Book Antiqua"/>
                        <a:ea typeface="Times New Roman"/>
                        <a:cs typeface="Times New Roman"/>
                      </a:endParaRPr>
                    </a:p>
                  </a:txBody>
                  <a:tcPr marL="66812" marR="66812"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r>
            </a:tbl>
          </a:graphicData>
        </a:graphic>
      </p:graphicFrame>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000108"/>
            <a:ext cx="8229600" cy="510334"/>
          </a:xfrm>
        </p:spPr>
        <p:txBody>
          <a:bodyPr>
            <a:normAutofit fontScale="90000"/>
          </a:bodyPr>
          <a:lstStyle/>
          <a:p>
            <a:r>
              <a:rPr lang="tr-TR" b="1" dirty="0" smtClean="0"/>
              <a:t/>
            </a:r>
            <a:br>
              <a:rPr lang="tr-TR" b="1" dirty="0" smtClean="0"/>
            </a:br>
            <a:r>
              <a:rPr lang="tr-TR" b="1" dirty="0" smtClean="0"/>
              <a:t/>
            </a:r>
            <a:br>
              <a:rPr lang="tr-TR" b="1" dirty="0" smtClean="0"/>
            </a:br>
            <a:r>
              <a:rPr lang="tr-TR" b="1" dirty="0" smtClean="0"/>
              <a:t/>
            </a:r>
            <a:br>
              <a:rPr lang="tr-TR" b="1" dirty="0" smtClean="0"/>
            </a:br>
            <a:r>
              <a:rPr lang="tr-TR" dirty="0" smtClean="0"/>
              <a:t/>
            </a:r>
            <a:br>
              <a:rPr lang="tr-TR" dirty="0" smtClean="0"/>
            </a:br>
            <a:r>
              <a:rPr lang="tr-TR" b="1" dirty="0" smtClean="0"/>
              <a:t> Çalışan Bilgileri Tablosu</a:t>
            </a:r>
            <a:endParaRPr lang="tr-TR" dirty="0"/>
          </a:p>
        </p:txBody>
      </p:sp>
      <p:graphicFrame>
        <p:nvGraphicFramePr>
          <p:cNvPr id="4" name="3 Tablo"/>
          <p:cNvGraphicFramePr>
            <a:graphicFrameLocks noGrp="1"/>
          </p:cNvGraphicFramePr>
          <p:nvPr/>
        </p:nvGraphicFramePr>
        <p:xfrm>
          <a:off x="428597" y="2280642"/>
          <a:ext cx="8215369" cy="3036304"/>
        </p:xfrm>
        <a:graphic>
          <a:graphicData uri="http://schemas.openxmlformats.org/drawingml/2006/table">
            <a:tbl>
              <a:tblPr/>
              <a:tblGrid>
                <a:gridCol w="4107685"/>
                <a:gridCol w="1369228"/>
                <a:gridCol w="1369228"/>
                <a:gridCol w="1369228"/>
              </a:tblGrid>
              <a:tr h="274241">
                <a:tc>
                  <a:txBody>
                    <a:bodyPr/>
                    <a:lstStyle/>
                    <a:p>
                      <a:pPr>
                        <a:lnSpc>
                          <a:spcPct val="125000"/>
                        </a:lnSpc>
                        <a:spcAft>
                          <a:spcPts val="0"/>
                        </a:spcAft>
                      </a:pPr>
                      <a:r>
                        <a:rPr lang="tr-TR" sz="1600" b="1" dirty="0">
                          <a:solidFill>
                            <a:srgbClr val="FFFFFF"/>
                          </a:solidFill>
                          <a:latin typeface="Book Antiqua"/>
                          <a:ea typeface="Times New Roman"/>
                          <a:cs typeface="Times New Roman"/>
                        </a:rPr>
                        <a:t>Unvan</a:t>
                      </a:r>
                      <a:endParaRPr lang="tr-TR" sz="1600" dirty="0">
                        <a:latin typeface="Book Antiqua"/>
                        <a:ea typeface="Times New Roman"/>
                        <a:cs typeface="Times New Roman"/>
                      </a:endParaRPr>
                    </a:p>
                  </a:txBody>
                  <a:tcPr marL="62063" marR="62063"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lgn="ctr">
                        <a:lnSpc>
                          <a:spcPct val="125000"/>
                        </a:lnSpc>
                        <a:spcAft>
                          <a:spcPts val="0"/>
                        </a:spcAft>
                      </a:pPr>
                      <a:r>
                        <a:rPr lang="tr-TR" sz="1600" b="1">
                          <a:solidFill>
                            <a:srgbClr val="FFFFFF"/>
                          </a:solidFill>
                          <a:latin typeface="Book Antiqua"/>
                          <a:ea typeface="Times New Roman"/>
                          <a:cs typeface="Times New Roman"/>
                        </a:rPr>
                        <a:t>Erkek</a:t>
                      </a:r>
                      <a:endParaRPr lang="tr-TR" sz="1600">
                        <a:latin typeface="Book Antiqua"/>
                        <a:ea typeface="Times New Roman"/>
                        <a:cs typeface="Times New Roman"/>
                      </a:endParaRPr>
                    </a:p>
                  </a:txBody>
                  <a:tcPr marL="62063" marR="62063"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lgn="ctr">
                        <a:lnSpc>
                          <a:spcPct val="125000"/>
                        </a:lnSpc>
                        <a:spcAft>
                          <a:spcPts val="0"/>
                        </a:spcAft>
                      </a:pPr>
                      <a:r>
                        <a:rPr lang="tr-TR" sz="1600" b="1">
                          <a:solidFill>
                            <a:srgbClr val="FFFFFF"/>
                          </a:solidFill>
                          <a:latin typeface="Book Antiqua"/>
                          <a:ea typeface="Times New Roman"/>
                          <a:cs typeface="Times New Roman"/>
                        </a:rPr>
                        <a:t>Kadın</a:t>
                      </a:r>
                      <a:endParaRPr lang="tr-TR" sz="1600">
                        <a:latin typeface="Book Antiqua"/>
                        <a:ea typeface="Times New Roman"/>
                        <a:cs typeface="Times New Roman"/>
                      </a:endParaRPr>
                    </a:p>
                  </a:txBody>
                  <a:tcPr marL="62063" marR="62063"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lgn="ctr">
                        <a:lnSpc>
                          <a:spcPct val="125000"/>
                        </a:lnSpc>
                        <a:spcAft>
                          <a:spcPts val="0"/>
                        </a:spcAft>
                      </a:pPr>
                      <a:r>
                        <a:rPr lang="tr-TR" sz="1600" b="1">
                          <a:solidFill>
                            <a:srgbClr val="FFFFFF"/>
                          </a:solidFill>
                          <a:latin typeface="Book Antiqua"/>
                          <a:ea typeface="Times New Roman"/>
                          <a:cs typeface="Times New Roman"/>
                        </a:rPr>
                        <a:t>Toplam</a:t>
                      </a:r>
                      <a:endParaRPr lang="tr-TR" sz="1600">
                        <a:latin typeface="Book Antiqua"/>
                        <a:ea typeface="Times New Roman"/>
                        <a:cs typeface="Times New Roman"/>
                      </a:endParaRPr>
                    </a:p>
                  </a:txBody>
                  <a:tcPr marL="62063" marR="62063"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r>
              <a:tr h="341438">
                <a:tc>
                  <a:txBody>
                    <a:bodyPr/>
                    <a:lstStyle/>
                    <a:p>
                      <a:pPr>
                        <a:lnSpc>
                          <a:spcPct val="125000"/>
                        </a:lnSpc>
                        <a:spcAft>
                          <a:spcPts val="0"/>
                        </a:spcAft>
                      </a:pPr>
                      <a:r>
                        <a:rPr lang="tr-TR" sz="1600" b="1">
                          <a:latin typeface="Book Antiqua"/>
                          <a:ea typeface="Times New Roman"/>
                          <a:cs typeface="Times New Roman"/>
                        </a:rPr>
                        <a:t>Okul Müdürü ve Müdür Yardımcısı</a:t>
                      </a:r>
                      <a:endParaRPr lang="tr-TR" sz="1600">
                        <a:latin typeface="Book Antiqua"/>
                        <a:ea typeface="Times New Roman"/>
                        <a:cs typeface="Times New Roman"/>
                      </a:endParaRPr>
                    </a:p>
                  </a:txBody>
                  <a:tcPr marL="62063" marR="62063"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25000"/>
                        </a:lnSpc>
                        <a:spcAft>
                          <a:spcPts val="0"/>
                        </a:spcAft>
                      </a:pPr>
                      <a:r>
                        <a:rPr lang="tr-TR" sz="1600" b="1">
                          <a:latin typeface="Book Antiqua"/>
                          <a:ea typeface="Times New Roman"/>
                          <a:cs typeface="Times New Roman"/>
                        </a:rPr>
                        <a:t>2</a:t>
                      </a:r>
                      <a:endParaRPr lang="tr-TR" sz="1600">
                        <a:latin typeface="Book Antiqua"/>
                        <a:ea typeface="Times New Roman"/>
                        <a:cs typeface="Times New Roman"/>
                      </a:endParaRPr>
                    </a:p>
                  </a:txBody>
                  <a:tcPr marL="62063" marR="62063"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25000"/>
                        </a:lnSpc>
                        <a:spcAft>
                          <a:spcPts val="0"/>
                        </a:spcAft>
                      </a:pPr>
                      <a:r>
                        <a:rPr lang="tr-TR" sz="1600" b="1">
                          <a:latin typeface="Book Antiqua"/>
                          <a:ea typeface="Times New Roman"/>
                          <a:cs typeface="Times New Roman"/>
                        </a:rPr>
                        <a:t>0</a:t>
                      </a:r>
                      <a:endParaRPr lang="tr-TR" sz="1600">
                        <a:latin typeface="Book Antiqua"/>
                        <a:ea typeface="Times New Roman"/>
                        <a:cs typeface="Times New Roman"/>
                      </a:endParaRPr>
                    </a:p>
                  </a:txBody>
                  <a:tcPr marL="62063" marR="62063"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25000"/>
                        </a:lnSpc>
                        <a:spcAft>
                          <a:spcPts val="0"/>
                        </a:spcAft>
                      </a:pPr>
                      <a:r>
                        <a:rPr lang="tr-TR" sz="1600" b="1">
                          <a:latin typeface="Book Antiqua"/>
                          <a:ea typeface="Times New Roman"/>
                          <a:cs typeface="Times New Roman"/>
                        </a:rPr>
                        <a:t>2</a:t>
                      </a:r>
                      <a:endParaRPr lang="tr-TR" sz="1600">
                        <a:latin typeface="Book Antiqua"/>
                        <a:ea typeface="Times New Roman"/>
                        <a:cs typeface="Times New Roman"/>
                      </a:endParaRPr>
                    </a:p>
                  </a:txBody>
                  <a:tcPr marL="62063" marR="62063"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r h="341438">
                <a:tc>
                  <a:txBody>
                    <a:bodyPr/>
                    <a:lstStyle/>
                    <a:p>
                      <a:pPr>
                        <a:lnSpc>
                          <a:spcPct val="125000"/>
                        </a:lnSpc>
                        <a:spcAft>
                          <a:spcPts val="0"/>
                        </a:spcAft>
                      </a:pPr>
                      <a:r>
                        <a:rPr lang="tr-TR" sz="1600" b="1">
                          <a:latin typeface="Book Antiqua"/>
                          <a:ea typeface="Times New Roman"/>
                          <a:cs typeface="Times New Roman"/>
                        </a:rPr>
                        <a:t>Sınıf Öğretmeni</a:t>
                      </a:r>
                      <a:endParaRPr lang="tr-TR" sz="1600">
                        <a:latin typeface="Book Antiqua"/>
                        <a:ea typeface="Times New Roman"/>
                        <a:cs typeface="Times New Roman"/>
                      </a:endParaRPr>
                    </a:p>
                  </a:txBody>
                  <a:tcPr marL="62063" marR="62063"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25000"/>
                        </a:lnSpc>
                        <a:spcAft>
                          <a:spcPts val="0"/>
                        </a:spcAft>
                      </a:pPr>
                      <a:r>
                        <a:rPr lang="tr-TR" sz="1600" b="1">
                          <a:latin typeface="Book Antiqua"/>
                          <a:ea typeface="Times New Roman"/>
                          <a:cs typeface="Times New Roman"/>
                        </a:rPr>
                        <a:t>0</a:t>
                      </a:r>
                      <a:endParaRPr lang="tr-TR" sz="1600">
                        <a:latin typeface="Book Antiqua"/>
                        <a:ea typeface="Times New Roman"/>
                        <a:cs typeface="Times New Roman"/>
                      </a:endParaRPr>
                    </a:p>
                  </a:txBody>
                  <a:tcPr marL="62063" marR="62063"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25000"/>
                        </a:lnSpc>
                        <a:spcAft>
                          <a:spcPts val="0"/>
                        </a:spcAft>
                      </a:pPr>
                      <a:r>
                        <a:rPr lang="tr-TR" sz="1600" b="1">
                          <a:latin typeface="Book Antiqua"/>
                          <a:ea typeface="Times New Roman"/>
                          <a:cs typeface="Times New Roman"/>
                        </a:rPr>
                        <a:t>0</a:t>
                      </a:r>
                      <a:endParaRPr lang="tr-TR" sz="1600">
                        <a:latin typeface="Book Antiqua"/>
                        <a:ea typeface="Times New Roman"/>
                        <a:cs typeface="Times New Roman"/>
                      </a:endParaRPr>
                    </a:p>
                  </a:txBody>
                  <a:tcPr marL="62063" marR="62063"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25000"/>
                        </a:lnSpc>
                        <a:spcAft>
                          <a:spcPts val="0"/>
                        </a:spcAft>
                      </a:pPr>
                      <a:r>
                        <a:rPr lang="tr-TR" sz="1600" b="1">
                          <a:latin typeface="Book Antiqua"/>
                          <a:ea typeface="Times New Roman"/>
                          <a:cs typeface="Times New Roman"/>
                        </a:rPr>
                        <a:t>0</a:t>
                      </a:r>
                      <a:endParaRPr lang="tr-TR" sz="1600">
                        <a:latin typeface="Book Antiqua"/>
                        <a:ea typeface="Times New Roman"/>
                        <a:cs typeface="Times New Roman"/>
                      </a:endParaRPr>
                    </a:p>
                  </a:txBody>
                  <a:tcPr marL="62063" marR="62063"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r>
              <a:tr h="341438">
                <a:tc>
                  <a:txBody>
                    <a:bodyPr/>
                    <a:lstStyle/>
                    <a:p>
                      <a:pPr>
                        <a:lnSpc>
                          <a:spcPct val="125000"/>
                        </a:lnSpc>
                        <a:spcAft>
                          <a:spcPts val="0"/>
                        </a:spcAft>
                      </a:pPr>
                      <a:r>
                        <a:rPr lang="tr-TR" sz="1600" b="1">
                          <a:latin typeface="Book Antiqua"/>
                          <a:ea typeface="Times New Roman"/>
                          <a:cs typeface="Times New Roman"/>
                        </a:rPr>
                        <a:t>Branş Öğretmeni</a:t>
                      </a:r>
                      <a:endParaRPr lang="tr-TR" sz="1600">
                        <a:latin typeface="Book Antiqua"/>
                        <a:ea typeface="Times New Roman"/>
                        <a:cs typeface="Times New Roman"/>
                      </a:endParaRPr>
                    </a:p>
                  </a:txBody>
                  <a:tcPr marL="62063" marR="62063"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25000"/>
                        </a:lnSpc>
                        <a:spcAft>
                          <a:spcPts val="0"/>
                        </a:spcAft>
                      </a:pPr>
                      <a:r>
                        <a:rPr lang="tr-TR" sz="1600" b="1">
                          <a:latin typeface="Book Antiqua"/>
                          <a:ea typeface="Times New Roman"/>
                          <a:cs typeface="Times New Roman"/>
                        </a:rPr>
                        <a:t>11</a:t>
                      </a:r>
                      <a:endParaRPr lang="tr-TR" sz="1600">
                        <a:latin typeface="Book Antiqua"/>
                        <a:ea typeface="Times New Roman"/>
                        <a:cs typeface="Times New Roman"/>
                      </a:endParaRPr>
                    </a:p>
                  </a:txBody>
                  <a:tcPr marL="62063" marR="62063"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25000"/>
                        </a:lnSpc>
                        <a:spcAft>
                          <a:spcPts val="0"/>
                        </a:spcAft>
                      </a:pPr>
                      <a:r>
                        <a:rPr lang="tr-TR" sz="1600" b="1">
                          <a:latin typeface="Book Antiqua"/>
                          <a:ea typeface="Times New Roman"/>
                          <a:cs typeface="Times New Roman"/>
                        </a:rPr>
                        <a:t>18</a:t>
                      </a:r>
                      <a:endParaRPr lang="tr-TR" sz="1600">
                        <a:latin typeface="Book Antiqua"/>
                        <a:ea typeface="Times New Roman"/>
                        <a:cs typeface="Times New Roman"/>
                      </a:endParaRPr>
                    </a:p>
                  </a:txBody>
                  <a:tcPr marL="62063" marR="62063"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25000"/>
                        </a:lnSpc>
                        <a:spcAft>
                          <a:spcPts val="0"/>
                        </a:spcAft>
                      </a:pPr>
                      <a:r>
                        <a:rPr lang="tr-TR" sz="1600" b="1">
                          <a:latin typeface="Book Antiqua"/>
                          <a:ea typeface="Times New Roman"/>
                          <a:cs typeface="Times New Roman"/>
                        </a:rPr>
                        <a:t>29</a:t>
                      </a:r>
                      <a:endParaRPr lang="tr-TR" sz="1600">
                        <a:latin typeface="Book Antiqua"/>
                        <a:ea typeface="Times New Roman"/>
                        <a:cs typeface="Times New Roman"/>
                      </a:endParaRPr>
                    </a:p>
                  </a:txBody>
                  <a:tcPr marL="62063" marR="62063"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r h="341438">
                <a:tc>
                  <a:txBody>
                    <a:bodyPr/>
                    <a:lstStyle/>
                    <a:p>
                      <a:pPr>
                        <a:lnSpc>
                          <a:spcPct val="125000"/>
                        </a:lnSpc>
                        <a:spcAft>
                          <a:spcPts val="0"/>
                        </a:spcAft>
                      </a:pPr>
                      <a:r>
                        <a:rPr lang="tr-TR" sz="1600" b="1" dirty="0">
                          <a:latin typeface="Book Antiqua"/>
                          <a:ea typeface="Times New Roman"/>
                          <a:cs typeface="Times New Roman"/>
                        </a:rPr>
                        <a:t>Rehber Öğretmen</a:t>
                      </a:r>
                      <a:endParaRPr lang="tr-TR" sz="1600" dirty="0">
                        <a:latin typeface="Book Antiqua"/>
                        <a:ea typeface="Times New Roman"/>
                        <a:cs typeface="Times New Roman"/>
                      </a:endParaRPr>
                    </a:p>
                  </a:txBody>
                  <a:tcPr marL="62063" marR="62063"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25000"/>
                        </a:lnSpc>
                        <a:spcAft>
                          <a:spcPts val="0"/>
                        </a:spcAft>
                      </a:pPr>
                      <a:r>
                        <a:rPr lang="tr-TR" sz="1600" b="1">
                          <a:latin typeface="Book Antiqua"/>
                          <a:ea typeface="Times New Roman"/>
                          <a:cs typeface="Times New Roman"/>
                        </a:rPr>
                        <a:t>0</a:t>
                      </a:r>
                      <a:endParaRPr lang="tr-TR" sz="1600">
                        <a:latin typeface="Book Antiqua"/>
                        <a:ea typeface="Times New Roman"/>
                        <a:cs typeface="Times New Roman"/>
                      </a:endParaRPr>
                    </a:p>
                  </a:txBody>
                  <a:tcPr marL="62063" marR="62063"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25000"/>
                        </a:lnSpc>
                        <a:spcAft>
                          <a:spcPts val="0"/>
                        </a:spcAft>
                      </a:pPr>
                      <a:r>
                        <a:rPr lang="tr-TR" sz="1600" b="1">
                          <a:latin typeface="Book Antiqua"/>
                          <a:ea typeface="Times New Roman"/>
                          <a:cs typeface="Times New Roman"/>
                        </a:rPr>
                        <a:t>1</a:t>
                      </a:r>
                      <a:endParaRPr lang="tr-TR" sz="1600">
                        <a:latin typeface="Book Antiqua"/>
                        <a:ea typeface="Times New Roman"/>
                        <a:cs typeface="Times New Roman"/>
                      </a:endParaRPr>
                    </a:p>
                  </a:txBody>
                  <a:tcPr marL="62063" marR="62063"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25000"/>
                        </a:lnSpc>
                        <a:spcAft>
                          <a:spcPts val="0"/>
                        </a:spcAft>
                      </a:pPr>
                      <a:r>
                        <a:rPr lang="tr-TR" sz="1600" b="1">
                          <a:latin typeface="Book Antiqua"/>
                          <a:ea typeface="Times New Roman"/>
                          <a:cs typeface="Times New Roman"/>
                        </a:rPr>
                        <a:t>1</a:t>
                      </a:r>
                      <a:endParaRPr lang="tr-TR" sz="1600">
                        <a:latin typeface="Book Antiqua"/>
                        <a:ea typeface="Times New Roman"/>
                        <a:cs typeface="Times New Roman"/>
                      </a:endParaRPr>
                    </a:p>
                  </a:txBody>
                  <a:tcPr marL="62063" marR="62063"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r>
              <a:tr h="341438">
                <a:tc>
                  <a:txBody>
                    <a:bodyPr/>
                    <a:lstStyle/>
                    <a:p>
                      <a:pPr>
                        <a:lnSpc>
                          <a:spcPct val="125000"/>
                        </a:lnSpc>
                        <a:spcAft>
                          <a:spcPts val="0"/>
                        </a:spcAft>
                      </a:pPr>
                      <a:r>
                        <a:rPr lang="tr-TR" sz="1600" b="1">
                          <a:latin typeface="Book Antiqua"/>
                          <a:ea typeface="Times New Roman"/>
                          <a:cs typeface="Times New Roman"/>
                        </a:rPr>
                        <a:t>İdari Personel</a:t>
                      </a:r>
                      <a:endParaRPr lang="tr-TR" sz="1600">
                        <a:latin typeface="Book Antiqua"/>
                        <a:ea typeface="Times New Roman"/>
                        <a:cs typeface="Times New Roman"/>
                      </a:endParaRPr>
                    </a:p>
                  </a:txBody>
                  <a:tcPr marL="62063" marR="62063"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25000"/>
                        </a:lnSpc>
                        <a:spcAft>
                          <a:spcPts val="0"/>
                        </a:spcAft>
                      </a:pPr>
                      <a:r>
                        <a:rPr lang="tr-TR" sz="1600" b="1">
                          <a:latin typeface="Book Antiqua"/>
                          <a:ea typeface="Times New Roman"/>
                          <a:cs typeface="Times New Roman"/>
                        </a:rPr>
                        <a:t>0</a:t>
                      </a:r>
                      <a:endParaRPr lang="tr-TR" sz="1600">
                        <a:latin typeface="Book Antiqua"/>
                        <a:ea typeface="Times New Roman"/>
                        <a:cs typeface="Times New Roman"/>
                      </a:endParaRPr>
                    </a:p>
                  </a:txBody>
                  <a:tcPr marL="62063" marR="62063"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25000"/>
                        </a:lnSpc>
                        <a:spcAft>
                          <a:spcPts val="0"/>
                        </a:spcAft>
                      </a:pPr>
                      <a:r>
                        <a:rPr lang="tr-TR" sz="1600" b="1">
                          <a:latin typeface="Book Antiqua"/>
                          <a:ea typeface="Times New Roman"/>
                          <a:cs typeface="Times New Roman"/>
                        </a:rPr>
                        <a:t>0</a:t>
                      </a:r>
                      <a:endParaRPr lang="tr-TR" sz="1600">
                        <a:latin typeface="Book Antiqua"/>
                        <a:ea typeface="Times New Roman"/>
                        <a:cs typeface="Times New Roman"/>
                      </a:endParaRPr>
                    </a:p>
                  </a:txBody>
                  <a:tcPr marL="62063" marR="62063"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25000"/>
                        </a:lnSpc>
                        <a:spcAft>
                          <a:spcPts val="0"/>
                        </a:spcAft>
                      </a:pPr>
                      <a:r>
                        <a:rPr lang="tr-TR" sz="1600" b="1">
                          <a:latin typeface="Book Antiqua"/>
                          <a:ea typeface="Times New Roman"/>
                          <a:cs typeface="Times New Roman"/>
                        </a:rPr>
                        <a:t>0</a:t>
                      </a:r>
                      <a:endParaRPr lang="tr-TR" sz="1600">
                        <a:latin typeface="Book Antiqua"/>
                        <a:ea typeface="Times New Roman"/>
                        <a:cs typeface="Times New Roman"/>
                      </a:endParaRPr>
                    </a:p>
                  </a:txBody>
                  <a:tcPr marL="62063" marR="62063"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r h="341438">
                <a:tc>
                  <a:txBody>
                    <a:bodyPr/>
                    <a:lstStyle/>
                    <a:p>
                      <a:pPr>
                        <a:lnSpc>
                          <a:spcPct val="125000"/>
                        </a:lnSpc>
                        <a:spcAft>
                          <a:spcPts val="0"/>
                        </a:spcAft>
                      </a:pPr>
                      <a:r>
                        <a:rPr lang="tr-TR" sz="1600" b="1">
                          <a:latin typeface="Book Antiqua"/>
                          <a:ea typeface="Times New Roman"/>
                          <a:cs typeface="Times New Roman"/>
                        </a:rPr>
                        <a:t>Yardımcı Personel</a:t>
                      </a:r>
                      <a:endParaRPr lang="tr-TR" sz="1600">
                        <a:latin typeface="Book Antiqua"/>
                        <a:ea typeface="Times New Roman"/>
                        <a:cs typeface="Times New Roman"/>
                      </a:endParaRPr>
                    </a:p>
                  </a:txBody>
                  <a:tcPr marL="62063" marR="62063"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25000"/>
                        </a:lnSpc>
                        <a:spcAft>
                          <a:spcPts val="0"/>
                        </a:spcAft>
                      </a:pPr>
                      <a:r>
                        <a:rPr lang="tr-TR" sz="1600" b="1">
                          <a:latin typeface="Book Antiqua"/>
                          <a:ea typeface="Times New Roman"/>
                          <a:cs typeface="Times New Roman"/>
                        </a:rPr>
                        <a:t>3</a:t>
                      </a:r>
                      <a:endParaRPr lang="tr-TR" sz="1600">
                        <a:latin typeface="Book Antiqua"/>
                        <a:ea typeface="Times New Roman"/>
                        <a:cs typeface="Times New Roman"/>
                      </a:endParaRPr>
                    </a:p>
                  </a:txBody>
                  <a:tcPr marL="62063" marR="62063"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25000"/>
                        </a:lnSpc>
                        <a:spcAft>
                          <a:spcPts val="0"/>
                        </a:spcAft>
                      </a:pPr>
                      <a:r>
                        <a:rPr lang="tr-TR" sz="1600" b="1">
                          <a:latin typeface="Book Antiqua"/>
                          <a:ea typeface="Times New Roman"/>
                          <a:cs typeface="Times New Roman"/>
                        </a:rPr>
                        <a:t>2</a:t>
                      </a:r>
                      <a:endParaRPr lang="tr-TR" sz="1600">
                        <a:latin typeface="Book Antiqua"/>
                        <a:ea typeface="Times New Roman"/>
                        <a:cs typeface="Times New Roman"/>
                      </a:endParaRPr>
                    </a:p>
                  </a:txBody>
                  <a:tcPr marL="62063" marR="62063"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25000"/>
                        </a:lnSpc>
                        <a:spcAft>
                          <a:spcPts val="0"/>
                        </a:spcAft>
                      </a:pPr>
                      <a:r>
                        <a:rPr lang="tr-TR" sz="1600" b="1">
                          <a:latin typeface="Book Antiqua"/>
                          <a:ea typeface="Times New Roman"/>
                          <a:cs typeface="Times New Roman"/>
                        </a:rPr>
                        <a:t>5</a:t>
                      </a:r>
                      <a:endParaRPr lang="tr-TR" sz="1600">
                        <a:latin typeface="Book Antiqua"/>
                        <a:ea typeface="Times New Roman"/>
                        <a:cs typeface="Times New Roman"/>
                      </a:endParaRPr>
                    </a:p>
                  </a:txBody>
                  <a:tcPr marL="62063" marR="62063"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r>
              <a:tr h="341438">
                <a:tc>
                  <a:txBody>
                    <a:bodyPr/>
                    <a:lstStyle/>
                    <a:p>
                      <a:pPr>
                        <a:lnSpc>
                          <a:spcPct val="125000"/>
                        </a:lnSpc>
                        <a:spcAft>
                          <a:spcPts val="0"/>
                        </a:spcAft>
                      </a:pPr>
                      <a:r>
                        <a:rPr lang="tr-TR" sz="1600" b="1">
                          <a:latin typeface="Book Antiqua"/>
                          <a:ea typeface="Times New Roman"/>
                          <a:cs typeface="Times New Roman"/>
                        </a:rPr>
                        <a:t>Güvenlik Personeli</a:t>
                      </a:r>
                      <a:endParaRPr lang="tr-TR" sz="1600">
                        <a:latin typeface="Book Antiqua"/>
                        <a:ea typeface="Times New Roman"/>
                        <a:cs typeface="Times New Roman"/>
                      </a:endParaRPr>
                    </a:p>
                  </a:txBody>
                  <a:tcPr marL="62063" marR="62063"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25000"/>
                        </a:lnSpc>
                        <a:spcAft>
                          <a:spcPts val="0"/>
                        </a:spcAft>
                      </a:pPr>
                      <a:r>
                        <a:rPr lang="tr-TR" sz="1600" b="1">
                          <a:latin typeface="Book Antiqua"/>
                          <a:ea typeface="Times New Roman"/>
                          <a:cs typeface="Times New Roman"/>
                        </a:rPr>
                        <a:t>0</a:t>
                      </a:r>
                      <a:endParaRPr lang="tr-TR" sz="1600">
                        <a:latin typeface="Book Antiqua"/>
                        <a:ea typeface="Times New Roman"/>
                        <a:cs typeface="Times New Roman"/>
                      </a:endParaRPr>
                    </a:p>
                  </a:txBody>
                  <a:tcPr marL="62063" marR="62063"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25000"/>
                        </a:lnSpc>
                        <a:spcAft>
                          <a:spcPts val="0"/>
                        </a:spcAft>
                      </a:pPr>
                      <a:r>
                        <a:rPr lang="tr-TR" sz="1600" b="1">
                          <a:latin typeface="Book Antiqua"/>
                          <a:ea typeface="Times New Roman"/>
                          <a:cs typeface="Times New Roman"/>
                        </a:rPr>
                        <a:t>0</a:t>
                      </a:r>
                      <a:endParaRPr lang="tr-TR" sz="1600">
                        <a:latin typeface="Book Antiqua"/>
                        <a:ea typeface="Times New Roman"/>
                        <a:cs typeface="Times New Roman"/>
                      </a:endParaRPr>
                    </a:p>
                  </a:txBody>
                  <a:tcPr marL="62063" marR="62063"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25000"/>
                        </a:lnSpc>
                        <a:spcAft>
                          <a:spcPts val="0"/>
                        </a:spcAft>
                      </a:pPr>
                      <a:r>
                        <a:rPr lang="tr-TR" sz="1600" b="1">
                          <a:latin typeface="Book Antiqua"/>
                          <a:ea typeface="Times New Roman"/>
                          <a:cs typeface="Times New Roman"/>
                        </a:rPr>
                        <a:t>0</a:t>
                      </a:r>
                      <a:endParaRPr lang="tr-TR" sz="1600">
                        <a:latin typeface="Book Antiqua"/>
                        <a:ea typeface="Times New Roman"/>
                        <a:cs typeface="Times New Roman"/>
                      </a:endParaRPr>
                    </a:p>
                  </a:txBody>
                  <a:tcPr marL="62063" marR="62063"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r h="341438">
                <a:tc>
                  <a:txBody>
                    <a:bodyPr/>
                    <a:lstStyle/>
                    <a:p>
                      <a:pPr algn="r">
                        <a:lnSpc>
                          <a:spcPct val="125000"/>
                        </a:lnSpc>
                        <a:spcAft>
                          <a:spcPts val="0"/>
                        </a:spcAft>
                      </a:pPr>
                      <a:r>
                        <a:rPr lang="tr-TR" sz="1600" b="1">
                          <a:latin typeface="Book Antiqua"/>
                          <a:ea typeface="Times New Roman"/>
                          <a:cs typeface="Times New Roman"/>
                        </a:rPr>
                        <a:t>Toplam Çalışan Sayıları</a:t>
                      </a:r>
                      <a:endParaRPr lang="tr-TR" sz="1600">
                        <a:latin typeface="Book Antiqua"/>
                        <a:ea typeface="Times New Roman"/>
                        <a:cs typeface="Times New Roman"/>
                      </a:endParaRPr>
                    </a:p>
                  </a:txBody>
                  <a:tcPr marL="62063" marR="62063"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25000"/>
                        </a:lnSpc>
                        <a:spcAft>
                          <a:spcPts val="0"/>
                        </a:spcAft>
                      </a:pPr>
                      <a:r>
                        <a:rPr lang="tr-TR" sz="1600" b="1">
                          <a:latin typeface="Book Antiqua"/>
                          <a:ea typeface="Times New Roman"/>
                          <a:cs typeface="Times New Roman"/>
                        </a:rPr>
                        <a:t>16</a:t>
                      </a:r>
                      <a:endParaRPr lang="tr-TR" sz="1600">
                        <a:latin typeface="Book Antiqua"/>
                        <a:ea typeface="Times New Roman"/>
                        <a:cs typeface="Times New Roman"/>
                      </a:endParaRPr>
                    </a:p>
                  </a:txBody>
                  <a:tcPr marL="62063" marR="62063"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25000"/>
                        </a:lnSpc>
                        <a:spcAft>
                          <a:spcPts val="0"/>
                        </a:spcAft>
                      </a:pPr>
                      <a:r>
                        <a:rPr lang="tr-TR" sz="1600" b="1">
                          <a:latin typeface="Book Antiqua"/>
                          <a:ea typeface="Times New Roman"/>
                          <a:cs typeface="Times New Roman"/>
                        </a:rPr>
                        <a:t>21</a:t>
                      </a:r>
                      <a:endParaRPr lang="tr-TR" sz="1600">
                        <a:latin typeface="Book Antiqua"/>
                        <a:ea typeface="Times New Roman"/>
                        <a:cs typeface="Times New Roman"/>
                      </a:endParaRPr>
                    </a:p>
                  </a:txBody>
                  <a:tcPr marL="62063" marR="62063"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25000"/>
                        </a:lnSpc>
                        <a:spcAft>
                          <a:spcPts val="0"/>
                        </a:spcAft>
                      </a:pPr>
                      <a:r>
                        <a:rPr lang="tr-TR" sz="1600" b="1" dirty="0">
                          <a:latin typeface="Book Antiqua"/>
                          <a:ea typeface="Times New Roman"/>
                          <a:cs typeface="Times New Roman"/>
                        </a:rPr>
                        <a:t>37</a:t>
                      </a:r>
                      <a:endParaRPr lang="tr-TR" sz="1600" dirty="0">
                        <a:latin typeface="Book Antiqua"/>
                        <a:ea typeface="Times New Roman"/>
                        <a:cs typeface="Times New Roman"/>
                      </a:endParaRPr>
                    </a:p>
                  </a:txBody>
                  <a:tcPr marL="62063" marR="62063"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r>
            </a:tbl>
          </a:graphicData>
        </a:graphic>
      </p:graphicFrame>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1142984"/>
            <a:ext cx="8229600" cy="1143000"/>
          </a:xfrm>
        </p:spPr>
        <p:txBody>
          <a:bodyPr>
            <a:normAutofit fontScale="90000"/>
          </a:bodyPr>
          <a:lstStyle/>
          <a:p>
            <a:r>
              <a:rPr lang="tr-TR" b="1" dirty="0" smtClean="0"/>
              <a:t>Okul Yerleşkesine İlişkin Bilgiler </a:t>
            </a:r>
            <a:r>
              <a:rPr lang="tr-TR" dirty="0" smtClean="0"/>
              <a:t/>
            </a:r>
            <a:br>
              <a:rPr lang="tr-TR" dirty="0" smtClean="0"/>
            </a:br>
            <a:endParaRPr lang="tr-TR" dirty="0"/>
          </a:p>
        </p:txBody>
      </p:sp>
      <p:graphicFrame>
        <p:nvGraphicFramePr>
          <p:cNvPr id="4" name="3 Tablo"/>
          <p:cNvGraphicFramePr>
            <a:graphicFrameLocks noGrp="1"/>
          </p:cNvGraphicFramePr>
          <p:nvPr/>
        </p:nvGraphicFramePr>
        <p:xfrm>
          <a:off x="214282" y="2428868"/>
          <a:ext cx="8715405" cy="4265306"/>
        </p:xfrm>
        <a:graphic>
          <a:graphicData uri="http://schemas.openxmlformats.org/drawingml/2006/table">
            <a:tbl>
              <a:tblPr/>
              <a:tblGrid>
                <a:gridCol w="4758608"/>
                <a:gridCol w="915119"/>
                <a:gridCol w="2020231"/>
                <a:gridCol w="549071"/>
                <a:gridCol w="472376"/>
              </a:tblGrid>
              <a:tr h="509516">
                <a:tc gridSpan="2">
                  <a:txBody>
                    <a:bodyPr/>
                    <a:lstStyle/>
                    <a:p>
                      <a:pPr algn="just">
                        <a:lnSpc>
                          <a:spcPct val="125000"/>
                        </a:lnSpc>
                        <a:spcAft>
                          <a:spcPts val="0"/>
                        </a:spcAft>
                        <a:tabLst>
                          <a:tab pos="270510" algn="l"/>
                        </a:tabLst>
                      </a:pPr>
                      <a:r>
                        <a:rPr lang="tr-TR" sz="1200" b="1" dirty="0">
                          <a:solidFill>
                            <a:srgbClr val="000000"/>
                          </a:solidFill>
                          <a:latin typeface="Book Antiqua"/>
                          <a:ea typeface="Times New Roman"/>
                          <a:cs typeface="Calibri"/>
                        </a:rPr>
                        <a:t>Okul Bölümleri </a:t>
                      </a:r>
                      <a:endParaRPr lang="tr-TR" sz="1100" dirty="0">
                        <a:latin typeface="Book Antiqua"/>
                        <a:ea typeface="Times New Roman"/>
                        <a:cs typeface="Times New Roman"/>
                      </a:endParaRPr>
                    </a:p>
                  </a:txBody>
                  <a:tcPr marL="43673" marR="43673"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hMerge="1">
                  <a:txBody>
                    <a:bodyPr/>
                    <a:lstStyle/>
                    <a:p>
                      <a:endParaRPr lang="tr-TR"/>
                    </a:p>
                  </a:txBody>
                  <a:tcPr/>
                </a:tc>
                <a:tc>
                  <a:txBody>
                    <a:bodyPr/>
                    <a:lstStyle/>
                    <a:p>
                      <a:pPr algn="just">
                        <a:lnSpc>
                          <a:spcPct val="125000"/>
                        </a:lnSpc>
                        <a:spcAft>
                          <a:spcPts val="0"/>
                        </a:spcAft>
                        <a:tabLst>
                          <a:tab pos="270510" algn="l"/>
                        </a:tabLst>
                      </a:pPr>
                      <a:r>
                        <a:rPr lang="tr-TR" sz="1200" b="1">
                          <a:solidFill>
                            <a:srgbClr val="FFFFFF"/>
                          </a:solidFill>
                          <a:latin typeface="Book Antiqua"/>
                          <a:ea typeface="Times New Roman"/>
                          <a:cs typeface="Calibri"/>
                        </a:rPr>
                        <a:t>Özel Alanlar</a:t>
                      </a:r>
                      <a:endParaRPr lang="tr-TR" sz="1100">
                        <a:latin typeface="Book Antiqua"/>
                        <a:ea typeface="Times New Roman"/>
                        <a:cs typeface="Times New Roman"/>
                      </a:endParaRPr>
                    </a:p>
                  </a:txBody>
                  <a:tcPr marL="43673" marR="43673"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just">
                        <a:lnSpc>
                          <a:spcPct val="125000"/>
                        </a:lnSpc>
                        <a:spcAft>
                          <a:spcPts val="0"/>
                        </a:spcAft>
                        <a:tabLst>
                          <a:tab pos="270510" algn="l"/>
                        </a:tabLst>
                      </a:pPr>
                      <a:r>
                        <a:rPr lang="tr-TR" sz="1200" b="1">
                          <a:solidFill>
                            <a:srgbClr val="FFFFFF"/>
                          </a:solidFill>
                          <a:latin typeface="Book Antiqua"/>
                          <a:ea typeface="Times New Roman"/>
                          <a:cs typeface="Calibri"/>
                        </a:rPr>
                        <a:t>Var</a:t>
                      </a:r>
                      <a:endParaRPr lang="tr-TR" sz="1100">
                        <a:latin typeface="Book Antiqua"/>
                        <a:ea typeface="Times New Roman"/>
                        <a:cs typeface="Times New Roman"/>
                      </a:endParaRPr>
                    </a:p>
                  </a:txBody>
                  <a:tcPr marL="43673" marR="43673"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just">
                        <a:lnSpc>
                          <a:spcPct val="125000"/>
                        </a:lnSpc>
                        <a:spcAft>
                          <a:spcPts val="0"/>
                        </a:spcAft>
                        <a:tabLst>
                          <a:tab pos="270510" algn="l"/>
                        </a:tabLst>
                      </a:pPr>
                      <a:r>
                        <a:rPr lang="tr-TR" sz="1200" b="1">
                          <a:solidFill>
                            <a:srgbClr val="FFFFFF"/>
                          </a:solidFill>
                          <a:latin typeface="Book Antiqua"/>
                          <a:ea typeface="Times New Roman"/>
                          <a:cs typeface="Calibri"/>
                        </a:rPr>
                        <a:t>Yok</a:t>
                      </a:r>
                      <a:endParaRPr lang="tr-TR" sz="1100">
                        <a:latin typeface="Book Antiqua"/>
                        <a:ea typeface="Times New Roman"/>
                        <a:cs typeface="Times New Roman"/>
                      </a:endParaRPr>
                    </a:p>
                  </a:txBody>
                  <a:tcPr marL="43673" marR="43673"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339678">
                <a:tc>
                  <a:txBody>
                    <a:bodyPr/>
                    <a:lstStyle/>
                    <a:p>
                      <a:pPr algn="just">
                        <a:lnSpc>
                          <a:spcPct val="125000"/>
                        </a:lnSpc>
                        <a:spcAft>
                          <a:spcPts val="0"/>
                        </a:spcAft>
                        <a:tabLst>
                          <a:tab pos="270510" algn="l"/>
                        </a:tabLst>
                      </a:pPr>
                      <a:r>
                        <a:rPr lang="tr-TR" sz="1200" b="1" dirty="0">
                          <a:solidFill>
                            <a:srgbClr val="000000"/>
                          </a:solidFill>
                          <a:latin typeface="Book Antiqua"/>
                          <a:ea typeface="Times New Roman"/>
                          <a:cs typeface="Calibri"/>
                        </a:rPr>
                        <a:t>Okul Kat Sayısı</a:t>
                      </a:r>
                      <a:endParaRPr lang="tr-TR" sz="1100" dirty="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25000"/>
                        </a:lnSpc>
                        <a:spcAft>
                          <a:spcPts val="0"/>
                        </a:spcAft>
                        <a:tabLst>
                          <a:tab pos="270510" algn="l"/>
                        </a:tabLst>
                      </a:pPr>
                      <a:r>
                        <a:rPr lang="tr-TR" sz="1200" b="1">
                          <a:latin typeface="Book Antiqua"/>
                          <a:ea typeface="Times New Roman"/>
                          <a:cs typeface="Calibri"/>
                        </a:rPr>
                        <a:t>4</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just">
                        <a:lnSpc>
                          <a:spcPct val="125000"/>
                        </a:lnSpc>
                        <a:spcAft>
                          <a:spcPts val="0"/>
                        </a:spcAft>
                        <a:tabLst>
                          <a:tab pos="270510" algn="l"/>
                        </a:tabLst>
                      </a:pPr>
                      <a:r>
                        <a:rPr lang="tr-TR" sz="1200">
                          <a:latin typeface="Book Antiqua"/>
                          <a:ea typeface="Times New Roman"/>
                          <a:cs typeface="Calibri"/>
                        </a:rPr>
                        <a:t>Çok Amaçlı Salon</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just">
                        <a:lnSpc>
                          <a:spcPct val="125000"/>
                        </a:lnSpc>
                        <a:spcAft>
                          <a:spcPts val="0"/>
                        </a:spcAft>
                        <a:tabLst>
                          <a:tab pos="270510" algn="l"/>
                        </a:tabLst>
                      </a:pP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just">
                        <a:lnSpc>
                          <a:spcPct val="125000"/>
                        </a:lnSpc>
                        <a:spcAft>
                          <a:spcPts val="0"/>
                        </a:spcAft>
                        <a:tabLst>
                          <a:tab pos="270510" algn="l"/>
                        </a:tabLst>
                      </a:pPr>
                      <a:r>
                        <a:rPr lang="tr-TR" sz="1200" b="1">
                          <a:latin typeface="Book Antiqua"/>
                          <a:ea typeface="Times New Roman"/>
                          <a:cs typeface="Calibri"/>
                        </a:rPr>
                        <a:t>X</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r>
              <a:tr h="339678">
                <a:tc>
                  <a:txBody>
                    <a:bodyPr/>
                    <a:lstStyle/>
                    <a:p>
                      <a:pPr algn="just">
                        <a:lnSpc>
                          <a:spcPct val="125000"/>
                        </a:lnSpc>
                        <a:spcAft>
                          <a:spcPts val="0"/>
                        </a:spcAft>
                        <a:tabLst>
                          <a:tab pos="270510" algn="l"/>
                        </a:tabLst>
                      </a:pPr>
                      <a:r>
                        <a:rPr lang="tr-TR" sz="1200" b="1" dirty="0">
                          <a:solidFill>
                            <a:srgbClr val="000000"/>
                          </a:solidFill>
                          <a:latin typeface="Book Antiqua"/>
                          <a:ea typeface="Times New Roman"/>
                          <a:cs typeface="Calibri"/>
                        </a:rPr>
                        <a:t>Derslik Sayısı</a:t>
                      </a:r>
                      <a:endParaRPr lang="tr-TR" sz="1100" dirty="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25000"/>
                        </a:lnSpc>
                        <a:spcAft>
                          <a:spcPts val="0"/>
                        </a:spcAft>
                        <a:tabLst>
                          <a:tab pos="270510" algn="l"/>
                        </a:tabLst>
                      </a:pPr>
                      <a:r>
                        <a:rPr lang="tr-TR" sz="1200" b="1">
                          <a:latin typeface="Book Antiqua"/>
                          <a:ea typeface="Times New Roman"/>
                          <a:cs typeface="Calibri"/>
                        </a:rPr>
                        <a:t>19</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a:solidFill>
                            <a:srgbClr val="000000"/>
                          </a:solidFill>
                          <a:latin typeface="Book Antiqua"/>
                          <a:ea typeface="Times New Roman"/>
                          <a:cs typeface="Calibri"/>
                        </a:rPr>
                        <a:t>Çok Amaçlı Saha</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just">
                        <a:lnSpc>
                          <a:spcPct val="125000"/>
                        </a:lnSpc>
                        <a:spcAft>
                          <a:spcPts val="0"/>
                        </a:spcAft>
                        <a:tabLst>
                          <a:tab pos="270510" algn="l"/>
                        </a:tabLst>
                      </a:pP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a:latin typeface="Book Antiqua"/>
                          <a:ea typeface="Times New Roman"/>
                          <a:cs typeface="Calibri"/>
                        </a:rPr>
                        <a:t>X</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r>
              <a:tr h="206233">
                <a:tc>
                  <a:txBody>
                    <a:bodyPr/>
                    <a:lstStyle/>
                    <a:p>
                      <a:pPr algn="just">
                        <a:lnSpc>
                          <a:spcPct val="125000"/>
                        </a:lnSpc>
                        <a:spcAft>
                          <a:spcPts val="0"/>
                        </a:spcAft>
                        <a:tabLst>
                          <a:tab pos="270510" algn="l"/>
                        </a:tabLst>
                      </a:pPr>
                      <a:r>
                        <a:rPr lang="tr-TR" sz="1200" b="1">
                          <a:solidFill>
                            <a:srgbClr val="000000"/>
                          </a:solidFill>
                          <a:latin typeface="Book Antiqua"/>
                          <a:ea typeface="Times New Roman"/>
                          <a:cs typeface="Calibri"/>
                        </a:rPr>
                        <a:t>Derslik Alanları (m2)</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25000"/>
                        </a:lnSpc>
                        <a:spcAft>
                          <a:spcPts val="0"/>
                        </a:spcAft>
                        <a:tabLst>
                          <a:tab pos="270510" algn="l"/>
                        </a:tabLst>
                      </a:pPr>
                      <a:r>
                        <a:rPr lang="tr-TR" sz="1200" b="1">
                          <a:latin typeface="Book Antiqua"/>
                          <a:ea typeface="Times New Roman"/>
                          <a:cs typeface="Calibri"/>
                        </a:rPr>
                        <a:t>985</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just">
                        <a:lnSpc>
                          <a:spcPct val="125000"/>
                        </a:lnSpc>
                        <a:spcAft>
                          <a:spcPts val="0"/>
                        </a:spcAft>
                        <a:tabLst>
                          <a:tab pos="270510" algn="l"/>
                        </a:tabLst>
                      </a:pPr>
                      <a:r>
                        <a:rPr lang="tr-TR" sz="1200">
                          <a:solidFill>
                            <a:srgbClr val="000000"/>
                          </a:solidFill>
                          <a:latin typeface="Book Antiqua"/>
                          <a:ea typeface="Times New Roman"/>
                          <a:cs typeface="Calibri"/>
                        </a:rPr>
                        <a:t>Kütüphane</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just">
                        <a:lnSpc>
                          <a:spcPct val="125000"/>
                        </a:lnSpc>
                        <a:spcAft>
                          <a:spcPts val="0"/>
                        </a:spcAft>
                        <a:tabLst>
                          <a:tab pos="270510" algn="l"/>
                        </a:tabLst>
                      </a:pP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just">
                        <a:lnSpc>
                          <a:spcPct val="125000"/>
                        </a:lnSpc>
                        <a:spcAft>
                          <a:spcPts val="0"/>
                        </a:spcAft>
                        <a:tabLst>
                          <a:tab pos="270510" algn="l"/>
                        </a:tabLst>
                      </a:pPr>
                      <a:r>
                        <a:rPr lang="tr-TR" sz="1200" b="1">
                          <a:latin typeface="Book Antiqua"/>
                          <a:ea typeface="Times New Roman"/>
                          <a:cs typeface="Calibri"/>
                        </a:rPr>
                        <a:t>X</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r>
              <a:tr h="339678">
                <a:tc>
                  <a:txBody>
                    <a:bodyPr/>
                    <a:lstStyle/>
                    <a:p>
                      <a:pPr algn="just">
                        <a:lnSpc>
                          <a:spcPct val="125000"/>
                        </a:lnSpc>
                        <a:spcAft>
                          <a:spcPts val="0"/>
                        </a:spcAft>
                        <a:tabLst>
                          <a:tab pos="270510" algn="l"/>
                        </a:tabLst>
                      </a:pPr>
                      <a:r>
                        <a:rPr lang="tr-TR" sz="1200" b="1" dirty="0">
                          <a:solidFill>
                            <a:srgbClr val="000000"/>
                          </a:solidFill>
                          <a:latin typeface="Book Antiqua"/>
                          <a:ea typeface="Times New Roman"/>
                          <a:cs typeface="Calibri"/>
                        </a:rPr>
                        <a:t>Kullanılan Derslik Sayısı</a:t>
                      </a:r>
                      <a:endParaRPr lang="tr-TR" sz="1100" dirty="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25000"/>
                        </a:lnSpc>
                        <a:spcAft>
                          <a:spcPts val="0"/>
                        </a:spcAft>
                        <a:tabLst>
                          <a:tab pos="270510" algn="l"/>
                        </a:tabLst>
                      </a:pPr>
                      <a:r>
                        <a:rPr lang="tr-TR" sz="1200" b="1">
                          <a:latin typeface="Book Antiqua"/>
                          <a:ea typeface="Times New Roman"/>
                          <a:cs typeface="Calibri"/>
                        </a:rPr>
                        <a:t>19</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a:solidFill>
                            <a:srgbClr val="000000"/>
                          </a:solidFill>
                          <a:latin typeface="Book Antiqua"/>
                          <a:ea typeface="Times New Roman"/>
                          <a:cs typeface="Calibri"/>
                        </a:rPr>
                        <a:t>Fen Laboratuvarı</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just">
                        <a:lnSpc>
                          <a:spcPct val="125000"/>
                        </a:lnSpc>
                        <a:spcAft>
                          <a:spcPts val="0"/>
                        </a:spcAft>
                        <a:tabLst>
                          <a:tab pos="270510" algn="l"/>
                        </a:tabLst>
                      </a:pP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a:latin typeface="Book Antiqua"/>
                          <a:ea typeface="Times New Roman"/>
                          <a:cs typeface="Calibri"/>
                        </a:rPr>
                        <a:t>X</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r>
              <a:tr h="339678">
                <a:tc>
                  <a:txBody>
                    <a:bodyPr/>
                    <a:lstStyle/>
                    <a:p>
                      <a:pPr algn="just">
                        <a:lnSpc>
                          <a:spcPct val="125000"/>
                        </a:lnSpc>
                        <a:spcAft>
                          <a:spcPts val="0"/>
                        </a:spcAft>
                        <a:tabLst>
                          <a:tab pos="270510" algn="l"/>
                        </a:tabLst>
                      </a:pPr>
                      <a:r>
                        <a:rPr lang="tr-TR" sz="1200" b="1" dirty="0">
                          <a:solidFill>
                            <a:srgbClr val="000000"/>
                          </a:solidFill>
                          <a:latin typeface="Book Antiqua"/>
                          <a:ea typeface="Times New Roman"/>
                          <a:cs typeface="Calibri"/>
                        </a:rPr>
                        <a:t>Şube Sayısı</a:t>
                      </a:r>
                      <a:endParaRPr lang="tr-TR" sz="1100" dirty="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25000"/>
                        </a:lnSpc>
                        <a:spcAft>
                          <a:spcPts val="0"/>
                        </a:spcAft>
                        <a:tabLst>
                          <a:tab pos="270510" algn="l"/>
                        </a:tabLst>
                      </a:pPr>
                      <a:r>
                        <a:rPr lang="tr-TR" sz="1200" b="1" dirty="0">
                          <a:latin typeface="Book Antiqua"/>
                          <a:ea typeface="Times New Roman"/>
                          <a:cs typeface="Calibri"/>
                        </a:rPr>
                        <a:t>19</a:t>
                      </a:r>
                      <a:endParaRPr lang="tr-TR" sz="1100" dirty="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just">
                        <a:lnSpc>
                          <a:spcPct val="125000"/>
                        </a:lnSpc>
                        <a:spcAft>
                          <a:spcPts val="0"/>
                        </a:spcAft>
                        <a:tabLst>
                          <a:tab pos="270510" algn="l"/>
                        </a:tabLst>
                      </a:pPr>
                      <a:r>
                        <a:rPr lang="tr-TR" sz="1200">
                          <a:solidFill>
                            <a:srgbClr val="000000"/>
                          </a:solidFill>
                          <a:latin typeface="Book Antiqua"/>
                          <a:ea typeface="Times New Roman"/>
                          <a:cs typeface="Calibri"/>
                        </a:rPr>
                        <a:t>Bilgisayar Laboratuvarı</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just">
                        <a:lnSpc>
                          <a:spcPct val="125000"/>
                        </a:lnSpc>
                        <a:spcAft>
                          <a:spcPts val="0"/>
                        </a:spcAft>
                        <a:tabLst>
                          <a:tab pos="270510" algn="l"/>
                        </a:tabLst>
                      </a:pP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just">
                        <a:lnSpc>
                          <a:spcPct val="125000"/>
                        </a:lnSpc>
                        <a:spcAft>
                          <a:spcPts val="0"/>
                        </a:spcAft>
                        <a:tabLst>
                          <a:tab pos="270510" algn="l"/>
                        </a:tabLst>
                      </a:pPr>
                      <a:r>
                        <a:rPr lang="tr-TR" sz="1200" b="1">
                          <a:latin typeface="Book Antiqua"/>
                          <a:ea typeface="Times New Roman"/>
                          <a:cs typeface="Calibri"/>
                        </a:rPr>
                        <a:t>X</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r>
              <a:tr h="206233">
                <a:tc>
                  <a:txBody>
                    <a:bodyPr/>
                    <a:lstStyle/>
                    <a:p>
                      <a:pPr algn="just">
                        <a:lnSpc>
                          <a:spcPct val="125000"/>
                        </a:lnSpc>
                        <a:spcAft>
                          <a:spcPts val="0"/>
                        </a:spcAft>
                        <a:tabLst>
                          <a:tab pos="270510" algn="l"/>
                        </a:tabLst>
                      </a:pPr>
                      <a:r>
                        <a:rPr lang="tr-TR" sz="1200" b="1">
                          <a:solidFill>
                            <a:srgbClr val="000000"/>
                          </a:solidFill>
                          <a:latin typeface="Book Antiqua"/>
                          <a:ea typeface="Times New Roman"/>
                          <a:cs typeface="Calibri"/>
                        </a:rPr>
                        <a:t>İdari Odaların Alanı (m2)</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25000"/>
                        </a:lnSpc>
                        <a:spcAft>
                          <a:spcPts val="0"/>
                        </a:spcAft>
                        <a:tabLst>
                          <a:tab pos="270510" algn="l"/>
                        </a:tabLst>
                      </a:pPr>
                      <a:r>
                        <a:rPr lang="tr-TR" sz="1200" b="1" dirty="0">
                          <a:latin typeface="Book Antiqua"/>
                          <a:ea typeface="Times New Roman"/>
                          <a:cs typeface="Calibri"/>
                        </a:rPr>
                        <a:t>49,5</a:t>
                      </a:r>
                      <a:endParaRPr lang="tr-TR" sz="1100" dirty="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a:solidFill>
                            <a:srgbClr val="000000"/>
                          </a:solidFill>
                          <a:latin typeface="Book Antiqua"/>
                          <a:ea typeface="Times New Roman"/>
                          <a:cs typeface="Calibri"/>
                        </a:rPr>
                        <a:t>İş Atölyesi</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just">
                        <a:lnSpc>
                          <a:spcPct val="125000"/>
                        </a:lnSpc>
                        <a:spcAft>
                          <a:spcPts val="0"/>
                        </a:spcAft>
                        <a:tabLst>
                          <a:tab pos="270510" algn="l"/>
                        </a:tabLst>
                      </a:pP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a:latin typeface="Book Antiqua"/>
                          <a:ea typeface="Times New Roman"/>
                          <a:cs typeface="Calibri"/>
                        </a:rPr>
                        <a:t>X</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r>
              <a:tr h="206233">
                <a:tc>
                  <a:txBody>
                    <a:bodyPr/>
                    <a:lstStyle/>
                    <a:p>
                      <a:pPr algn="just">
                        <a:lnSpc>
                          <a:spcPct val="125000"/>
                        </a:lnSpc>
                        <a:spcAft>
                          <a:spcPts val="0"/>
                        </a:spcAft>
                        <a:tabLst>
                          <a:tab pos="270510" algn="l"/>
                        </a:tabLst>
                      </a:pPr>
                      <a:r>
                        <a:rPr lang="tr-TR" sz="1200" b="1">
                          <a:solidFill>
                            <a:srgbClr val="000000"/>
                          </a:solidFill>
                          <a:latin typeface="Book Antiqua"/>
                          <a:ea typeface="Times New Roman"/>
                          <a:cs typeface="Calibri"/>
                        </a:rPr>
                        <a:t>Öğretmenler Odası (m2)</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25000"/>
                        </a:lnSpc>
                        <a:spcAft>
                          <a:spcPts val="0"/>
                        </a:spcAft>
                        <a:tabLst>
                          <a:tab pos="270510" algn="l"/>
                        </a:tabLst>
                      </a:pPr>
                      <a:r>
                        <a:rPr lang="tr-TR" sz="1200" b="1" dirty="0">
                          <a:latin typeface="Book Antiqua"/>
                          <a:ea typeface="Times New Roman"/>
                          <a:cs typeface="Calibri"/>
                        </a:rPr>
                        <a:t>49,5</a:t>
                      </a:r>
                      <a:endParaRPr lang="tr-TR" sz="1100" dirty="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just">
                        <a:lnSpc>
                          <a:spcPct val="125000"/>
                        </a:lnSpc>
                        <a:spcAft>
                          <a:spcPts val="0"/>
                        </a:spcAft>
                        <a:tabLst>
                          <a:tab pos="270510" algn="l"/>
                        </a:tabLst>
                      </a:pPr>
                      <a:r>
                        <a:rPr lang="tr-TR" sz="1200" dirty="0">
                          <a:latin typeface="Book Antiqua"/>
                          <a:ea typeface="Times New Roman"/>
                          <a:cs typeface="Calibri"/>
                        </a:rPr>
                        <a:t>Beceri Atölyesi</a:t>
                      </a:r>
                      <a:endParaRPr lang="tr-TR" sz="1100" dirty="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just">
                        <a:lnSpc>
                          <a:spcPct val="125000"/>
                        </a:lnSpc>
                        <a:spcAft>
                          <a:spcPts val="0"/>
                        </a:spcAft>
                        <a:tabLst>
                          <a:tab pos="270510" algn="l"/>
                        </a:tabLst>
                      </a:pP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just">
                        <a:lnSpc>
                          <a:spcPct val="125000"/>
                        </a:lnSpc>
                        <a:spcAft>
                          <a:spcPts val="0"/>
                        </a:spcAft>
                        <a:tabLst>
                          <a:tab pos="270510" algn="l"/>
                        </a:tabLst>
                      </a:pPr>
                      <a:r>
                        <a:rPr lang="tr-TR" sz="1200" b="1">
                          <a:latin typeface="Book Antiqua"/>
                          <a:ea typeface="Times New Roman"/>
                          <a:cs typeface="Calibri"/>
                        </a:rPr>
                        <a:t>X</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r>
              <a:tr h="206233">
                <a:tc>
                  <a:txBody>
                    <a:bodyPr/>
                    <a:lstStyle/>
                    <a:p>
                      <a:pPr algn="just">
                        <a:lnSpc>
                          <a:spcPct val="125000"/>
                        </a:lnSpc>
                        <a:spcAft>
                          <a:spcPts val="0"/>
                        </a:spcAft>
                        <a:tabLst>
                          <a:tab pos="270510" algn="l"/>
                        </a:tabLst>
                      </a:pPr>
                      <a:r>
                        <a:rPr lang="tr-TR" sz="1200" b="1">
                          <a:solidFill>
                            <a:srgbClr val="000000"/>
                          </a:solidFill>
                          <a:latin typeface="Book Antiqua"/>
                          <a:ea typeface="Times New Roman"/>
                          <a:cs typeface="Calibri"/>
                        </a:rPr>
                        <a:t>Okul Oturum Alanı (m2)</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25000"/>
                        </a:lnSpc>
                        <a:spcAft>
                          <a:spcPts val="0"/>
                        </a:spcAft>
                        <a:tabLst>
                          <a:tab pos="270510" algn="l"/>
                        </a:tabLst>
                      </a:pPr>
                      <a:r>
                        <a:rPr lang="tr-TR" sz="1200" b="1">
                          <a:latin typeface="Book Antiqua"/>
                          <a:ea typeface="Times New Roman"/>
                          <a:cs typeface="Calibri"/>
                        </a:rPr>
                        <a:t>5000</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latin typeface="Book Antiqua"/>
                          <a:ea typeface="Times New Roman"/>
                          <a:cs typeface="Calibri"/>
                        </a:rPr>
                        <a:t>Pansiyon</a:t>
                      </a:r>
                      <a:endParaRPr lang="tr-TR" sz="1100" dirty="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just">
                        <a:lnSpc>
                          <a:spcPct val="125000"/>
                        </a:lnSpc>
                        <a:spcAft>
                          <a:spcPts val="0"/>
                        </a:spcAft>
                        <a:tabLst>
                          <a:tab pos="270510" algn="l"/>
                        </a:tabLst>
                      </a:pP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a:latin typeface="Book Antiqua"/>
                          <a:ea typeface="Times New Roman"/>
                          <a:cs typeface="Calibri"/>
                        </a:rPr>
                        <a:t>X</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r>
              <a:tr h="206233">
                <a:tc>
                  <a:txBody>
                    <a:bodyPr/>
                    <a:lstStyle/>
                    <a:p>
                      <a:pPr algn="just">
                        <a:lnSpc>
                          <a:spcPct val="125000"/>
                        </a:lnSpc>
                        <a:spcAft>
                          <a:spcPts val="0"/>
                        </a:spcAft>
                        <a:tabLst>
                          <a:tab pos="270510" algn="l"/>
                        </a:tabLst>
                      </a:pPr>
                      <a:r>
                        <a:rPr lang="tr-TR" sz="1200" b="1">
                          <a:solidFill>
                            <a:srgbClr val="000000"/>
                          </a:solidFill>
                          <a:latin typeface="Book Antiqua"/>
                          <a:ea typeface="Times New Roman"/>
                          <a:cs typeface="Calibri"/>
                        </a:rPr>
                        <a:t>Okul Bahçesi (Açık Alan)(m2)</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25000"/>
                        </a:lnSpc>
                        <a:spcAft>
                          <a:spcPts val="0"/>
                        </a:spcAft>
                        <a:tabLst>
                          <a:tab pos="270510" algn="l"/>
                        </a:tabLst>
                      </a:pPr>
                      <a:r>
                        <a:rPr lang="tr-TR" sz="1200" b="1">
                          <a:latin typeface="Book Antiqua"/>
                          <a:ea typeface="Times New Roman"/>
                          <a:cs typeface="Calibri"/>
                        </a:rPr>
                        <a:t>3000</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just">
                        <a:lnSpc>
                          <a:spcPct val="125000"/>
                        </a:lnSpc>
                        <a:spcAft>
                          <a:spcPts val="0"/>
                        </a:spcAft>
                        <a:tabLst>
                          <a:tab pos="270510" algn="l"/>
                        </a:tabLst>
                      </a:pPr>
                      <a:endParaRPr lang="tr-TR" sz="1200" dirty="0">
                        <a:latin typeface="Book Antiqua"/>
                        <a:ea typeface="Times New Roman"/>
                        <a:cs typeface="Calibri"/>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just">
                        <a:lnSpc>
                          <a:spcPct val="125000"/>
                        </a:lnSpc>
                        <a:spcAft>
                          <a:spcPts val="0"/>
                        </a:spcAft>
                        <a:tabLst>
                          <a:tab pos="270510" algn="l"/>
                        </a:tabLst>
                      </a:pP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just">
                        <a:lnSpc>
                          <a:spcPct val="125000"/>
                        </a:lnSpc>
                        <a:spcAft>
                          <a:spcPts val="0"/>
                        </a:spcAft>
                        <a:tabLst>
                          <a:tab pos="270510" algn="l"/>
                        </a:tabLst>
                      </a:pP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r>
              <a:tr h="206233">
                <a:tc>
                  <a:txBody>
                    <a:bodyPr/>
                    <a:lstStyle/>
                    <a:p>
                      <a:pPr algn="just">
                        <a:lnSpc>
                          <a:spcPct val="125000"/>
                        </a:lnSpc>
                        <a:spcAft>
                          <a:spcPts val="0"/>
                        </a:spcAft>
                        <a:tabLst>
                          <a:tab pos="270510" algn="l"/>
                        </a:tabLst>
                      </a:pPr>
                      <a:r>
                        <a:rPr lang="tr-TR" sz="1200" b="1">
                          <a:solidFill>
                            <a:srgbClr val="000000"/>
                          </a:solidFill>
                          <a:latin typeface="Book Antiqua"/>
                          <a:ea typeface="Times New Roman"/>
                          <a:cs typeface="Calibri"/>
                        </a:rPr>
                        <a:t>Okul Kapalı Alan (m2)</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25000"/>
                        </a:lnSpc>
                        <a:spcAft>
                          <a:spcPts val="0"/>
                        </a:spcAft>
                        <a:tabLst>
                          <a:tab pos="270510" algn="l"/>
                        </a:tabLst>
                      </a:pPr>
                      <a:r>
                        <a:rPr lang="tr-TR" sz="1200" b="1">
                          <a:latin typeface="Book Antiqua"/>
                          <a:ea typeface="Times New Roman"/>
                          <a:cs typeface="Calibri"/>
                        </a:rPr>
                        <a:t>2000</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just">
                        <a:lnSpc>
                          <a:spcPct val="125000"/>
                        </a:lnSpc>
                        <a:spcAft>
                          <a:spcPts val="0"/>
                        </a:spcAft>
                        <a:tabLst>
                          <a:tab pos="270510" algn="l"/>
                        </a:tabLst>
                      </a:pPr>
                      <a:endParaRPr lang="tr-TR" sz="1200" dirty="0">
                        <a:latin typeface="Book Antiqua"/>
                        <a:ea typeface="Times New Roman"/>
                        <a:cs typeface="Calibri"/>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just">
                        <a:lnSpc>
                          <a:spcPct val="125000"/>
                        </a:lnSpc>
                        <a:spcAft>
                          <a:spcPts val="0"/>
                        </a:spcAft>
                        <a:tabLst>
                          <a:tab pos="270510" algn="l"/>
                        </a:tabLst>
                      </a:pP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just">
                        <a:lnSpc>
                          <a:spcPct val="125000"/>
                        </a:lnSpc>
                        <a:spcAft>
                          <a:spcPts val="0"/>
                        </a:spcAft>
                        <a:tabLst>
                          <a:tab pos="270510" algn="l"/>
                        </a:tabLst>
                      </a:pP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r>
              <a:tr h="339678">
                <a:tc>
                  <a:txBody>
                    <a:bodyPr/>
                    <a:lstStyle/>
                    <a:p>
                      <a:pPr algn="just">
                        <a:lnSpc>
                          <a:spcPct val="125000"/>
                        </a:lnSpc>
                        <a:spcAft>
                          <a:spcPts val="0"/>
                        </a:spcAft>
                        <a:tabLst>
                          <a:tab pos="270510" algn="l"/>
                        </a:tabLst>
                      </a:pPr>
                      <a:r>
                        <a:rPr lang="tr-TR" sz="1200" b="1">
                          <a:solidFill>
                            <a:srgbClr val="000000"/>
                          </a:solidFill>
                          <a:latin typeface="Book Antiqua"/>
                          <a:ea typeface="Times New Roman"/>
                          <a:cs typeface="Calibri"/>
                        </a:rPr>
                        <a:t>Sanatsal, bilimsel ve sportif amaçlı toplam alan (m</a:t>
                      </a:r>
                      <a:r>
                        <a:rPr lang="tr-TR" sz="1200" b="1" baseline="30000">
                          <a:solidFill>
                            <a:srgbClr val="000000"/>
                          </a:solidFill>
                          <a:latin typeface="Book Antiqua"/>
                          <a:ea typeface="Times New Roman"/>
                          <a:cs typeface="Calibri"/>
                        </a:rPr>
                        <a:t>2</a:t>
                      </a:r>
                      <a:r>
                        <a:rPr lang="tr-TR" sz="1200" b="1">
                          <a:solidFill>
                            <a:srgbClr val="000000"/>
                          </a:solidFill>
                          <a:latin typeface="Book Antiqua"/>
                          <a:ea typeface="Times New Roman"/>
                          <a:cs typeface="Calibri"/>
                        </a:rPr>
                        <a:t>)</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25000"/>
                        </a:lnSpc>
                        <a:spcAft>
                          <a:spcPts val="0"/>
                        </a:spcAft>
                        <a:tabLst>
                          <a:tab pos="270510" algn="l"/>
                        </a:tabLst>
                      </a:pPr>
                      <a:r>
                        <a:rPr lang="tr-TR" sz="1200" b="1">
                          <a:latin typeface="Book Antiqua"/>
                          <a:ea typeface="Times New Roman"/>
                          <a:cs typeface="Calibri"/>
                        </a:rPr>
                        <a:t>0</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just">
                        <a:lnSpc>
                          <a:spcPct val="125000"/>
                        </a:lnSpc>
                        <a:spcAft>
                          <a:spcPts val="0"/>
                        </a:spcAft>
                        <a:tabLst>
                          <a:tab pos="270510" algn="l"/>
                        </a:tabLst>
                      </a:pPr>
                      <a:endParaRPr lang="tr-TR" sz="1200" dirty="0">
                        <a:latin typeface="Book Antiqua"/>
                        <a:ea typeface="Times New Roman"/>
                        <a:cs typeface="Calibri"/>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just">
                        <a:lnSpc>
                          <a:spcPct val="125000"/>
                        </a:lnSpc>
                        <a:spcAft>
                          <a:spcPts val="0"/>
                        </a:spcAft>
                        <a:tabLst>
                          <a:tab pos="270510" algn="l"/>
                        </a:tabLst>
                      </a:pPr>
                      <a:endParaRPr lang="tr-TR" sz="1100" dirty="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just">
                        <a:lnSpc>
                          <a:spcPct val="125000"/>
                        </a:lnSpc>
                        <a:spcAft>
                          <a:spcPts val="0"/>
                        </a:spcAft>
                        <a:tabLst>
                          <a:tab pos="270510" algn="l"/>
                        </a:tabLst>
                      </a:pP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r>
              <a:tr h="206233">
                <a:tc>
                  <a:txBody>
                    <a:bodyPr/>
                    <a:lstStyle/>
                    <a:p>
                      <a:pPr algn="just">
                        <a:lnSpc>
                          <a:spcPct val="125000"/>
                        </a:lnSpc>
                        <a:spcAft>
                          <a:spcPts val="0"/>
                        </a:spcAft>
                        <a:tabLst>
                          <a:tab pos="270510" algn="l"/>
                        </a:tabLst>
                      </a:pPr>
                      <a:r>
                        <a:rPr lang="tr-TR" sz="1200" b="1">
                          <a:solidFill>
                            <a:srgbClr val="000000"/>
                          </a:solidFill>
                          <a:latin typeface="Book Antiqua"/>
                          <a:ea typeface="Times New Roman"/>
                          <a:cs typeface="Calibri"/>
                        </a:rPr>
                        <a:t>Kantin (m2)</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25000"/>
                        </a:lnSpc>
                        <a:spcAft>
                          <a:spcPts val="0"/>
                        </a:spcAft>
                        <a:tabLst>
                          <a:tab pos="270510" algn="l"/>
                        </a:tabLst>
                      </a:pPr>
                      <a:r>
                        <a:rPr lang="tr-TR" sz="1200" b="1">
                          <a:latin typeface="Book Antiqua"/>
                          <a:ea typeface="Times New Roman"/>
                          <a:cs typeface="Calibri"/>
                        </a:rPr>
                        <a:t>24</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just">
                        <a:lnSpc>
                          <a:spcPct val="125000"/>
                        </a:lnSpc>
                        <a:spcAft>
                          <a:spcPts val="0"/>
                        </a:spcAft>
                        <a:tabLst>
                          <a:tab pos="270510" algn="l"/>
                        </a:tabLst>
                      </a:pPr>
                      <a:endParaRPr lang="tr-TR" sz="1200">
                        <a:latin typeface="Book Antiqua"/>
                        <a:ea typeface="Times New Roman"/>
                        <a:cs typeface="Calibri"/>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just">
                        <a:lnSpc>
                          <a:spcPct val="125000"/>
                        </a:lnSpc>
                        <a:spcAft>
                          <a:spcPts val="0"/>
                        </a:spcAft>
                        <a:tabLst>
                          <a:tab pos="270510" algn="l"/>
                        </a:tabLst>
                      </a:pPr>
                      <a:endParaRPr lang="tr-TR" sz="1100" dirty="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just">
                        <a:lnSpc>
                          <a:spcPct val="125000"/>
                        </a:lnSpc>
                        <a:spcAft>
                          <a:spcPts val="0"/>
                        </a:spcAft>
                        <a:tabLst>
                          <a:tab pos="270510" algn="l"/>
                        </a:tabLst>
                      </a:pP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r>
              <a:tr h="206233">
                <a:tc>
                  <a:txBody>
                    <a:bodyPr/>
                    <a:lstStyle/>
                    <a:p>
                      <a:pPr algn="just">
                        <a:lnSpc>
                          <a:spcPct val="125000"/>
                        </a:lnSpc>
                        <a:spcAft>
                          <a:spcPts val="0"/>
                        </a:spcAft>
                        <a:tabLst>
                          <a:tab pos="270510" algn="l"/>
                        </a:tabLst>
                      </a:pPr>
                      <a:r>
                        <a:rPr lang="tr-TR" sz="1200" b="1">
                          <a:solidFill>
                            <a:srgbClr val="000000"/>
                          </a:solidFill>
                          <a:latin typeface="Book Antiqua"/>
                          <a:ea typeface="Times New Roman"/>
                          <a:cs typeface="Calibri"/>
                        </a:rPr>
                        <a:t>Tuvalet Sayısı</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25000"/>
                        </a:lnSpc>
                        <a:spcAft>
                          <a:spcPts val="0"/>
                        </a:spcAft>
                        <a:tabLst>
                          <a:tab pos="270510" algn="l"/>
                        </a:tabLst>
                      </a:pPr>
                      <a:r>
                        <a:rPr lang="tr-TR" sz="1200" b="1">
                          <a:latin typeface="Book Antiqua"/>
                          <a:ea typeface="Times New Roman"/>
                          <a:cs typeface="Calibri"/>
                        </a:rPr>
                        <a:t>18</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just">
                        <a:lnSpc>
                          <a:spcPct val="125000"/>
                        </a:lnSpc>
                        <a:spcAft>
                          <a:spcPts val="0"/>
                        </a:spcAft>
                        <a:tabLst>
                          <a:tab pos="270510" algn="l"/>
                        </a:tabLst>
                      </a:pPr>
                      <a:endParaRPr lang="tr-TR" sz="1200">
                        <a:latin typeface="Book Antiqua"/>
                        <a:ea typeface="Times New Roman"/>
                        <a:cs typeface="Calibri"/>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just">
                        <a:lnSpc>
                          <a:spcPct val="125000"/>
                        </a:lnSpc>
                        <a:spcAft>
                          <a:spcPts val="0"/>
                        </a:spcAft>
                        <a:tabLst>
                          <a:tab pos="270510" algn="l"/>
                        </a:tabLst>
                      </a:pPr>
                      <a:endParaRPr lang="tr-TR" sz="1100" dirty="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just">
                        <a:lnSpc>
                          <a:spcPct val="125000"/>
                        </a:lnSpc>
                        <a:spcAft>
                          <a:spcPts val="0"/>
                        </a:spcAft>
                        <a:tabLst>
                          <a:tab pos="270510" algn="l"/>
                        </a:tabLst>
                      </a:pPr>
                      <a:endParaRPr lang="tr-TR" sz="1100" dirty="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r>
              <a:tr h="206233">
                <a:tc>
                  <a:txBody>
                    <a:bodyPr/>
                    <a:lstStyle/>
                    <a:p>
                      <a:pPr algn="just">
                        <a:lnSpc>
                          <a:spcPct val="125000"/>
                        </a:lnSpc>
                        <a:spcAft>
                          <a:spcPts val="0"/>
                        </a:spcAft>
                        <a:tabLst>
                          <a:tab pos="270510" algn="l"/>
                        </a:tabLst>
                      </a:pPr>
                      <a:r>
                        <a:rPr lang="tr-TR" sz="1200" b="1">
                          <a:solidFill>
                            <a:srgbClr val="000000"/>
                          </a:solidFill>
                          <a:latin typeface="Book Antiqua"/>
                          <a:ea typeface="Times New Roman"/>
                          <a:cs typeface="Calibri"/>
                        </a:rPr>
                        <a:t>Diğer (………….)</a:t>
                      </a: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25000"/>
                        </a:lnSpc>
                        <a:spcAft>
                          <a:spcPts val="0"/>
                        </a:spcAft>
                        <a:tabLst>
                          <a:tab pos="270510" algn="l"/>
                        </a:tabLst>
                      </a:pP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just">
                        <a:lnSpc>
                          <a:spcPct val="125000"/>
                        </a:lnSpc>
                        <a:spcAft>
                          <a:spcPts val="0"/>
                        </a:spcAft>
                        <a:tabLst>
                          <a:tab pos="270510" algn="l"/>
                        </a:tabLst>
                      </a:pPr>
                      <a:endParaRPr lang="tr-TR" sz="1200">
                        <a:latin typeface="Book Antiqua"/>
                        <a:ea typeface="Times New Roman"/>
                        <a:cs typeface="Calibri"/>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just">
                        <a:lnSpc>
                          <a:spcPct val="125000"/>
                        </a:lnSpc>
                        <a:spcAft>
                          <a:spcPts val="0"/>
                        </a:spcAft>
                        <a:tabLst>
                          <a:tab pos="270510" algn="l"/>
                        </a:tabLst>
                      </a:pPr>
                      <a:endParaRPr lang="tr-TR" sz="110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just">
                        <a:lnSpc>
                          <a:spcPct val="125000"/>
                        </a:lnSpc>
                        <a:spcAft>
                          <a:spcPts val="0"/>
                        </a:spcAft>
                        <a:tabLst>
                          <a:tab pos="270510" algn="l"/>
                        </a:tabLst>
                      </a:pPr>
                      <a:endParaRPr lang="tr-TR" sz="1100" dirty="0">
                        <a:latin typeface="Book Antiqua"/>
                        <a:ea typeface="Times New Roman"/>
                        <a:cs typeface="Times New Roman"/>
                      </a:endParaRPr>
                    </a:p>
                  </a:txBody>
                  <a:tcPr marL="43673" marR="43673" marT="0" marB="0" anchor="ctr">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r>
            </a:tbl>
          </a:graphicData>
        </a:graphic>
      </p:graphicFrame>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785926"/>
            <a:ext cx="8229600" cy="724648"/>
          </a:xfrm>
        </p:spPr>
        <p:txBody>
          <a:bodyPr>
            <a:normAutofit fontScale="90000"/>
          </a:bodyPr>
          <a:lstStyle/>
          <a:p>
            <a:r>
              <a:rPr lang="x-none" b="1" smtClean="0"/>
              <a:t>Sınıf ve Öğrenci Bilgileri</a:t>
            </a:r>
            <a:r>
              <a:rPr lang="tr-TR" b="1" dirty="0" smtClean="0"/>
              <a:t/>
            </a:r>
            <a:br>
              <a:rPr lang="tr-TR" b="1" dirty="0" smtClean="0"/>
            </a:br>
            <a:endParaRPr lang="tr-TR" dirty="0"/>
          </a:p>
        </p:txBody>
      </p:sp>
      <p:graphicFrame>
        <p:nvGraphicFramePr>
          <p:cNvPr id="4" name="3 Tablo"/>
          <p:cNvGraphicFramePr>
            <a:graphicFrameLocks noGrp="1"/>
          </p:cNvGraphicFramePr>
          <p:nvPr/>
        </p:nvGraphicFramePr>
        <p:xfrm>
          <a:off x="357159" y="2952750"/>
          <a:ext cx="8501121" cy="2619390"/>
        </p:xfrm>
        <a:graphic>
          <a:graphicData uri="http://schemas.openxmlformats.org/drawingml/2006/table">
            <a:tbl>
              <a:tblPr/>
              <a:tblGrid>
                <a:gridCol w="1939833"/>
                <a:gridCol w="2130390"/>
                <a:gridCol w="2129789"/>
                <a:gridCol w="2301109"/>
              </a:tblGrid>
              <a:tr h="523878">
                <a:tc>
                  <a:txBody>
                    <a:bodyPr/>
                    <a:lstStyle/>
                    <a:p>
                      <a:pPr algn="ctr">
                        <a:lnSpc>
                          <a:spcPct val="125000"/>
                        </a:lnSpc>
                        <a:spcAft>
                          <a:spcPts val="0"/>
                        </a:spcAft>
                        <a:tabLst>
                          <a:tab pos="270510" algn="l"/>
                        </a:tabLst>
                      </a:pPr>
                      <a:r>
                        <a:rPr lang="tr-TR" sz="1600" b="1" dirty="0">
                          <a:solidFill>
                            <a:srgbClr val="FFFFFF"/>
                          </a:solidFill>
                          <a:latin typeface="Book Antiqua"/>
                          <a:ea typeface="Times New Roman"/>
                          <a:cs typeface="Times New Roman"/>
                        </a:rPr>
                        <a:t>SINIFI</a:t>
                      </a:r>
                      <a:endParaRPr lang="tr-TR" sz="1200" dirty="0">
                        <a:latin typeface="Book Antiqua"/>
                        <a:ea typeface="Times New Roman"/>
                        <a:cs typeface="Times New Roman"/>
                      </a:endParaRPr>
                    </a:p>
                  </a:txBody>
                  <a:tcPr marL="46554" marR="46554"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25000"/>
                        </a:lnSpc>
                        <a:spcAft>
                          <a:spcPts val="0"/>
                        </a:spcAft>
                        <a:tabLst>
                          <a:tab pos="270510" algn="l"/>
                        </a:tabLst>
                      </a:pPr>
                      <a:r>
                        <a:rPr lang="tr-TR" sz="1600" b="1">
                          <a:solidFill>
                            <a:srgbClr val="FFFFFF"/>
                          </a:solidFill>
                          <a:latin typeface="Book Antiqua"/>
                          <a:ea typeface="Times New Roman"/>
                          <a:cs typeface="Times New Roman"/>
                        </a:rPr>
                        <a:t>Kız</a:t>
                      </a:r>
                      <a:endParaRPr lang="tr-TR" sz="1200">
                        <a:latin typeface="Book Antiqua"/>
                        <a:ea typeface="Times New Roman"/>
                        <a:cs typeface="Times New Roman"/>
                      </a:endParaRPr>
                    </a:p>
                  </a:txBody>
                  <a:tcPr marL="46554" marR="46554"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25000"/>
                        </a:lnSpc>
                        <a:spcAft>
                          <a:spcPts val="0"/>
                        </a:spcAft>
                        <a:tabLst>
                          <a:tab pos="270510" algn="l"/>
                        </a:tabLst>
                      </a:pPr>
                      <a:r>
                        <a:rPr lang="tr-TR" sz="1600" b="1">
                          <a:solidFill>
                            <a:srgbClr val="FFFFFF"/>
                          </a:solidFill>
                          <a:latin typeface="Book Antiqua"/>
                          <a:ea typeface="Times New Roman"/>
                          <a:cs typeface="Times New Roman"/>
                        </a:rPr>
                        <a:t>Erkek</a:t>
                      </a:r>
                      <a:endParaRPr lang="tr-TR" sz="1200">
                        <a:latin typeface="Book Antiqua"/>
                        <a:ea typeface="Times New Roman"/>
                        <a:cs typeface="Times New Roman"/>
                      </a:endParaRPr>
                    </a:p>
                  </a:txBody>
                  <a:tcPr marL="46554" marR="46554"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25000"/>
                        </a:lnSpc>
                        <a:spcAft>
                          <a:spcPts val="0"/>
                        </a:spcAft>
                        <a:tabLst>
                          <a:tab pos="270510" algn="l"/>
                        </a:tabLst>
                      </a:pPr>
                      <a:r>
                        <a:rPr lang="tr-TR" sz="1600" b="1">
                          <a:solidFill>
                            <a:srgbClr val="FFFFFF"/>
                          </a:solidFill>
                          <a:latin typeface="Book Antiqua"/>
                          <a:ea typeface="Times New Roman"/>
                          <a:cs typeface="Times New Roman"/>
                        </a:rPr>
                        <a:t>Toplam</a:t>
                      </a:r>
                      <a:endParaRPr lang="tr-TR" sz="1200">
                        <a:latin typeface="Book Antiqua"/>
                        <a:ea typeface="Times New Roman"/>
                        <a:cs typeface="Times New Roman"/>
                      </a:endParaRPr>
                    </a:p>
                  </a:txBody>
                  <a:tcPr marL="46554" marR="46554"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r>
              <a:tr h="523878">
                <a:tc>
                  <a:txBody>
                    <a:bodyPr/>
                    <a:lstStyle/>
                    <a:p>
                      <a:pPr algn="ctr">
                        <a:lnSpc>
                          <a:spcPct val="125000"/>
                        </a:lnSpc>
                        <a:spcAft>
                          <a:spcPts val="0"/>
                        </a:spcAft>
                        <a:tabLst>
                          <a:tab pos="270510" algn="l"/>
                        </a:tabLst>
                      </a:pPr>
                      <a:r>
                        <a:rPr lang="tr-TR" sz="1600" b="1">
                          <a:solidFill>
                            <a:srgbClr val="FFFFFF"/>
                          </a:solidFill>
                          <a:latin typeface="Book Antiqua"/>
                          <a:ea typeface="Times New Roman"/>
                          <a:cs typeface="Times New Roman"/>
                        </a:rPr>
                        <a:t>5.SINIF</a:t>
                      </a:r>
                      <a:endParaRPr lang="tr-TR" sz="1200">
                        <a:latin typeface="Book Antiqua"/>
                        <a:ea typeface="Times New Roman"/>
                        <a:cs typeface="Times New Roman"/>
                      </a:endParaRPr>
                    </a:p>
                  </a:txBody>
                  <a:tcPr marL="46554" marR="465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25000"/>
                        </a:lnSpc>
                        <a:spcAft>
                          <a:spcPts val="0"/>
                        </a:spcAft>
                        <a:tabLst>
                          <a:tab pos="270510" algn="l"/>
                        </a:tabLst>
                      </a:pPr>
                      <a:r>
                        <a:rPr lang="tr-TR" sz="1600">
                          <a:latin typeface="Book Antiqua"/>
                          <a:ea typeface="Times New Roman"/>
                          <a:cs typeface="Times New Roman"/>
                        </a:rPr>
                        <a:t>0</a:t>
                      </a:r>
                      <a:endParaRPr lang="tr-TR" sz="1200">
                        <a:latin typeface="Book Antiqua"/>
                        <a:ea typeface="Times New Roman"/>
                        <a:cs typeface="Times New Roman"/>
                      </a:endParaRPr>
                    </a:p>
                  </a:txBody>
                  <a:tcPr marL="46554" marR="465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c>
                  <a:txBody>
                    <a:bodyPr/>
                    <a:lstStyle/>
                    <a:p>
                      <a:pPr algn="ctr">
                        <a:lnSpc>
                          <a:spcPct val="125000"/>
                        </a:lnSpc>
                        <a:spcAft>
                          <a:spcPts val="0"/>
                        </a:spcAft>
                        <a:tabLst>
                          <a:tab pos="270510" algn="l"/>
                        </a:tabLst>
                      </a:pPr>
                      <a:r>
                        <a:rPr lang="tr-TR" sz="1600">
                          <a:latin typeface="Book Antiqua"/>
                          <a:ea typeface="Times New Roman"/>
                          <a:cs typeface="Times New Roman"/>
                        </a:rPr>
                        <a:t>85</a:t>
                      </a:r>
                      <a:endParaRPr lang="tr-TR" sz="1200">
                        <a:latin typeface="Book Antiqua"/>
                        <a:ea typeface="Times New Roman"/>
                        <a:cs typeface="Times New Roman"/>
                      </a:endParaRPr>
                    </a:p>
                  </a:txBody>
                  <a:tcPr marL="46554" marR="465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c>
                  <a:txBody>
                    <a:bodyPr/>
                    <a:lstStyle/>
                    <a:p>
                      <a:pPr algn="ctr">
                        <a:lnSpc>
                          <a:spcPct val="125000"/>
                        </a:lnSpc>
                        <a:spcAft>
                          <a:spcPts val="0"/>
                        </a:spcAft>
                        <a:tabLst>
                          <a:tab pos="270510" algn="l"/>
                        </a:tabLst>
                      </a:pPr>
                      <a:r>
                        <a:rPr lang="tr-TR" sz="1600">
                          <a:latin typeface="Book Antiqua"/>
                          <a:ea typeface="Times New Roman"/>
                          <a:cs typeface="Times New Roman"/>
                        </a:rPr>
                        <a:t>85</a:t>
                      </a:r>
                      <a:endParaRPr lang="tr-TR" sz="1200">
                        <a:latin typeface="Book Antiqua"/>
                        <a:ea typeface="Times New Roman"/>
                        <a:cs typeface="Times New Roman"/>
                      </a:endParaRPr>
                    </a:p>
                  </a:txBody>
                  <a:tcPr marL="46554" marR="465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r>
              <a:tr h="523878">
                <a:tc>
                  <a:txBody>
                    <a:bodyPr/>
                    <a:lstStyle/>
                    <a:p>
                      <a:pPr algn="ctr">
                        <a:lnSpc>
                          <a:spcPct val="125000"/>
                        </a:lnSpc>
                        <a:spcAft>
                          <a:spcPts val="0"/>
                        </a:spcAft>
                        <a:tabLst>
                          <a:tab pos="270510" algn="l"/>
                        </a:tabLst>
                      </a:pPr>
                      <a:r>
                        <a:rPr lang="tr-TR" sz="1600" b="1">
                          <a:solidFill>
                            <a:srgbClr val="FFFFFF"/>
                          </a:solidFill>
                          <a:latin typeface="Book Antiqua"/>
                          <a:ea typeface="Times New Roman"/>
                          <a:cs typeface="Times New Roman"/>
                        </a:rPr>
                        <a:t>6.SINIF</a:t>
                      </a:r>
                      <a:endParaRPr lang="tr-TR" sz="1200">
                        <a:latin typeface="Book Antiqua"/>
                        <a:ea typeface="Times New Roman"/>
                        <a:cs typeface="Times New Roman"/>
                      </a:endParaRPr>
                    </a:p>
                  </a:txBody>
                  <a:tcPr marL="46554" marR="465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25000"/>
                        </a:lnSpc>
                        <a:spcAft>
                          <a:spcPts val="0"/>
                        </a:spcAft>
                        <a:tabLst>
                          <a:tab pos="270510" algn="l"/>
                        </a:tabLst>
                      </a:pPr>
                      <a:r>
                        <a:rPr lang="tr-TR" sz="1600">
                          <a:latin typeface="Book Antiqua"/>
                          <a:ea typeface="Times New Roman"/>
                          <a:cs typeface="Times New Roman"/>
                        </a:rPr>
                        <a:t>0</a:t>
                      </a:r>
                      <a:endParaRPr lang="tr-TR" sz="1200">
                        <a:latin typeface="Book Antiqua"/>
                        <a:ea typeface="Times New Roman"/>
                        <a:cs typeface="Times New Roman"/>
                      </a:endParaRPr>
                    </a:p>
                  </a:txBody>
                  <a:tcPr marL="46554" marR="465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tc>
                  <a:txBody>
                    <a:bodyPr/>
                    <a:lstStyle/>
                    <a:p>
                      <a:pPr algn="ctr">
                        <a:lnSpc>
                          <a:spcPct val="125000"/>
                        </a:lnSpc>
                        <a:spcAft>
                          <a:spcPts val="0"/>
                        </a:spcAft>
                        <a:tabLst>
                          <a:tab pos="270510" algn="l"/>
                        </a:tabLst>
                      </a:pPr>
                      <a:r>
                        <a:rPr lang="tr-TR" sz="1600">
                          <a:latin typeface="Book Antiqua"/>
                          <a:ea typeface="Times New Roman"/>
                          <a:cs typeface="Times New Roman"/>
                        </a:rPr>
                        <a:t>66</a:t>
                      </a:r>
                      <a:endParaRPr lang="tr-TR" sz="1200">
                        <a:latin typeface="Book Antiqua"/>
                        <a:ea typeface="Times New Roman"/>
                        <a:cs typeface="Times New Roman"/>
                      </a:endParaRPr>
                    </a:p>
                  </a:txBody>
                  <a:tcPr marL="46554" marR="465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tc>
                  <a:txBody>
                    <a:bodyPr/>
                    <a:lstStyle/>
                    <a:p>
                      <a:pPr algn="ctr">
                        <a:lnSpc>
                          <a:spcPct val="125000"/>
                        </a:lnSpc>
                        <a:spcAft>
                          <a:spcPts val="0"/>
                        </a:spcAft>
                        <a:tabLst>
                          <a:tab pos="270510" algn="l"/>
                        </a:tabLst>
                      </a:pPr>
                      <a:r>
                        <a:rPr lang="tr-TR" sz="1600">
                          <a:latin typeface="Book Antiqua"/>
                          <a:ea typeface="Times New Roman"/>
                          <a:cs typeface="Times New Roman"/>
                        </a:rPr>
                        <a:t>66</a:t>
                      </a:r>
                      <a:endParaRPr lang="tr-TR" sz="1200">
                        <a:latin typeface="Book Antiqua"/>
                        <a:ea typeface="Times New Roman"/>
                        <a:cs typeface="Times New Roman"/>
                      </a:endParaRPr>
                    </a:p>
                  </a:txBody>
                  <a:tcPr marL="46554" marR="465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tr>
              <a:tr h="523878">
                <a:tc>
                  <a:txBody>
                    <a:bodyPr/>
                    <a:lstStyle/>
                    <a:p>
                      <a:pPr algn="ctr">
                        <a:lnSpc>
                          <a:spcPct val="125000"/>
                        </a:lnSpc>
                        <a:spcAft>
                          <a:spcPts val="0"/>
                        </a:spcAft>
                        <a:tabLst>
                          <a:tab pos="270510" algn="l"/>
                        </a:tabLst>
                      </a:pPr>
                      <a:r>
                        <a:rPr lang="tr-TR" sz="1600" b="1">
                          <a:solidFill>
                            <a:srgbClr val="FFFFFF"/>
                          </a:solidFill>
                          <a:latin typeface="Book Antiqua"/>
                          <a:ea typeface="Times New Roman"/>
                          <a:cs typeface="Times New Roman"/>
                        </a:rPr>
                        <a:t>7.SINIF</a:t>
                      </a:r>
                      <a:endParaRPr lang="tr-TR" sz="1200">
                        <a:latin typeface="Book Antiqua"/>
                        <a:ea typeface="Times New Roman"/>
                        <a:cs typeface="Times New Roman"/>
                      </a:endParaRPr>
                    </a:p>
                  </a:txBody>
                  <a:tcPr marL="46554" marR="465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25000"/>
                        </a:lnSpc>
                        <a:spcAft>
                          <a:spcPts val="0"/>
                        </a:spcAft>
                        <a:tabLst>
                          <a:tab pos="270510" algn="l"/>
                        </a:tabLst>
                      </a:pPr>
                      <a:r>
                        <a:rPr lang="tr-TR" sz="1600">
                          <a:latin typeface="Book Antiqua"/>
                          <a:ea typeface="Times New Roman"/>
                          <a:cs typeface="Times New Roman"/>
                        </a:rPr>
                        <a:t>0</a:t>
                      </a:r>
                      <a:endParaRPr lang="tr-TR" sz="1200">
                        <a:latin typeface="Book Antiqua"/>
                        <a:ea typeface="Times New Roman"/>
                        <a:cs typeface="Times New Roman"/>
                      </a:endParaRPr>
                    </a:p>
                  </a:txBody>
                  <a:tcPr marL="46554" marR="465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c>
                  <a:txBody>
                    <a:bodyPr/>
                    <a:lstStyle/>
                    <a:p>
                      <a:pPr algn="ctr">
                        <a:lnSpc>
                          <a:spcPct val="125000"/>
                        </a:lnSpc>
                        <a:spcAft>
                          <a:spcPts val="0"/>
                        </a:spcAft>
                        <a:tabLst>
                          <a:tab pos="270510" algn="l"/>
                        </a:tabLst>
                      </a:pPr>
                      <a:r>
                        <a:rPr lang="tr-TR" sz="1600">
                          <a:latin typeface="Book Antiqua"/>
                          <a:ea typeface="Times New Roman"/>
                          <a:cs typeface="Times New Roman"/>
                        </a:rPr>
                        <a:t>127</a:t>
                      </a:r>
                      <a:endParaRPr lang="tr-TR" sz="1200">
                        <a:latin typeface="Book Antiqua"/>
                        <a:ea typeface="Times New Roman"/>
                        <a:cs typeface="Times New Roman"/>
                      </a:endParaRPr>
                    </a:p>
                  </a:txBody>
                  <a:tcPr marL="46554" marR="465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c>
                  <a:txBody>
                    <a:bodyPr/>
                    <a:lstStyle/>
                    <a:p>
                      <a:pPr algn="ctr">
                        <a:lnSpc>
                          <a:spcPct val="125000"/>
                        </a:lnSpc>
                        <a:spcAft>
                          <a:spcPts val="0"/>
                        </a:spcAft>
                        <a:tabLst>
                          <a:tab pos="270510" algn="l"/>
                        </a:tabLst>
                      </a:pPr>
                      <a:r>
                        <a:rPr lang="tr-TR" sz="1600">
                          <a:latin typeface="Book Antiqua"/>
                          <a:ea typeface="Times New Roman"/>
                          <a:cs typeface="Times New Roman"/>
                        </a:rPr>
                        <a:t>127</a:t>
                      </a:r>
                      <a:endParaRPr lang="tr-TR" sz="1200">
                        <a:latin typeface="Book Antiqua"/>
                        <a:ea typeface="Times New Roman"/>
                        <a:cs typeface="Times New Roman"/>
                      </a:endParaRPr>
                    </a:p>
                  </a:txBody>
                  <a:tcPr marL="46554" marR="465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r>
              <a:tr h="523878">
                <a:tc>
                  <a:txBody>
                    <a:bodyPr/>
                    <a:lstStyle/>
                    <a:p>
                      <a:pPr algn="ctr">
                        <a:lnSpc>
                          <a:spcPct val="125000"/>
                        </a:lnSpc>
                        <a:spcAft>
                          <a:spcPts val="0"/>
                        </a:spcAft>
                        <a:tabLst>
                          <a:tab pos="270510" algn="l"/>
                        </a:tabLst>
                      </a:pPr>
                      <a:r>
                        <a:rPr lang="tr-TR" sz="1600" b="1">
                          <a:solidFill>
                            <a:srgbClr val="FFFFFF"/>
                          </a:solidFill>
                          <a:latin typeface="Book Antiqua"/>
                          <a:ea typeface="Times New Roman"/>
                          <a:cs typeface="Times New Roman"/>
                        </a:rPr>
                        <a:t>8.SINIF</a:t>
                      </a:r>
                      <a:endParaRPr lang="tr-TR" sz="1200">
                        <a:latin typeface="Book Antiqua"/>
                        <a:ea typeface="Times New Roman"/>
                        <a:cs typeface="Times New Roman"/>
                      </a:endParaRPr>
                    </a:p>
                  </a:txBody>
                  <a:tcPr marL="46554" marR="465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25000"/>
                        </a:lnSpc>
                        <a:spcAft>
                          <a:spcPts val="0"/>
                        </a:spcAft>
                        <a:tabLst>
                          <a:tab pos="270510" algn="l"/>
                        </a:tabLst>
                      </a:pPr>
                      <a:r>
                        <a:rPr lang="tr-TR" sz="1600">
                          <a:latin typeface="Book Antiqua"/>
                          <a:ea typeface="Times New Roman"/>
                          <a:cs typeface="Times New Roman"/>
                        </a:rPr>
                        <a:t>0</a:t>
                      </a:r>
                      <a:endParaRPr lang="tr-TR" sz="1200">
                        <a:latin typeface="Book Antiqua"/>
                        <a:ea typeface="Times New Roman"/>
                        <a:cs typeface="Times New Roman"/>
                      </a:endParaRPr>
                    </a:p>
                  </a:txBody>
                  <a:tcPr marL="46554" marR="465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tc>
                  <a:txBody>
                    <a:bodyPr/>
                    <a:lstStyle/>
                    <a:p>
                      <a:pPr algn="ctr">
                        <a:lnSpc>
                          <a:spcPct val="125000"/>
                        </a:lnSpc>
                        <a:spcAft>
                          <a:spcPts val="0"/>
                        </a:spcAft>
                        <a:tabLst>
                          <a:tab pos="270510" algn="l"/>
                        </a:tabLst>
                      </a:pPr>
                      <a:r>
                        <a:rPr lang="tr-TR" sz="1600">
                          <a:latin typeface="Book Antiqua"/>
                          <a:ea typeface="Times New Roman"/>
                          <a:cs typeface="Times New Roman"/>
                        </a:rPr>
                        <a:t>87</a:t>
                      </a:r>
                      <a:endParaRPr lang="tr-TR" sz="1200">
                        <a:latin typeface="Book Antiqua"/>
                        <a:ea typeface="Times New Roman"/>
                        <a:cs typeface="Times New Roman"/>
                      </a:endParaRPr>
                    </a:p>
                  </a:txBody>
                  <a:tcPr marL="46554" marR="465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tc>
                  <a:txBody>
                    <a:bodyPr/>
                    <a:lstStyle/>
                    <a:p>
                      <a:pPr algn="ctr">
                        <a:lnSpc>
                          <a:spcPct val="125000"/>
                        </a:lnSpc>
                        <a:spcAft>
                          <a:spcPts val="0"/>
                        </a:spcAft>
                        <a:tabLst>
                          <a:tab pos="270510" algn="l"/>
                        </a:tabLst>
                      </a:pPr>
                      <a:r>
                        <a:rPr lang="tr-TR" sz="1600" dirty="0">
                          <a:latin typeface="Book Antiqua"/>
                          <a:ea typeface="Times New Roman"/>
                          <a:cs typeface="Times New Roman"/>
                        </a:rPr>
                        <a:t>87</a:t>
                      </a:r>
                      <a:endParaRPr lang="tr-TR" sz="1200" dirty="0">
                        <a:latin typeface="Book Antiqua"/>
                        <a:ea typeface="Times New Roman"/>
                        <a:cs typeface="Times New Roman"/>
                      </a:endParaRPr>
                    </a:p>
                  </a:txBody>
                  <a:tcPr marL="46554" marR="465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tr>
            </a:tbl>
          </a:graphicData>
        </a:graphic>
      </p:graphicFrame>
    </p:spTree>
  </p:cSld>
  <p:clrMapOvr>
    <a:masterClrMapping/>
  </p:clrMapOvr>
  <p:transition>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48</TotalTime>
  <Words>1340</Words>
  <Application>Microsoft Office PowerPoint</Application>
  <PresentationFormat>Ekran Gösterisi (4:3)</PresentationFormat>
  <Paragraphs>293</Paragraphs>
  <Slides>33</Slides>
  <Notes>0</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Akış</vt:lpstr>
      <vt:lpstr>T.C. ERDEMLİ KAYMAKAMLIĞI MEHMET AKİF ERSOY İMAM HATİP ORTAOKULU</vt:lpstr>
      <vt:lpstr>OKULUMUZUN TARİHÇESİ</vt:lpstr>
      <vt:lpstr>MİSYONUMUZ</vt:lpstr>
      <vt:lpstr>VİZYONUMUZ </vt:lpstr>
      <vt:lpstr>TEMEL DEĞERLERİMİZ </vt:lpstr>
      <vt:lpstr>  Okul Künyesi</vt:lpstr>
      <vt:lpstr>     Çalışan Bilgileri Tablosu</vt:lpstr>
      <vt:lpstr>Okul Yerleşkesine İlişkin Bilgiler  </vt:lpstr>
      <vt:lpstr>Sınıf ve Öğrenci Bilgileri </vt:lpstr>
      <vt:lpstr>PAYDAŞ ANALİZİ </vt:lpstr>
      <vt:lpstr>OKULUMUZUN DÜZENLEDİĞİ VE KATILDIĞI ETKİNLİKLER İLE ELDE ETTİĞİ BAŞARILAR</vt:lpstr>
      <vt:lpstr>Slayt 12</vt:lpstr>
      <vt:lpstr>Slayt 13</vt:lpstr>
      <vt:lpstr>Slayt 14</vt:lpstr>
      <vt:lpstr>Slayt 15</vt:lpstr>
      <vt:lpstr>Slayt 16</vt:lpstr>
      <vt:lpstr>OKULULMUZDAN KARELER</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ERDEMLİ KAYMAKAMLIĞI MEHMET AKİF ERSOY İMAM HATİP ORTAOKULU</dc:title>
  <dc:creator>MDRYRD</dc:creator>
  <cp:lastModifiedBy>MDRYRD</cp:lastModifiedBy>
  <cp:revision>6</cp:revision>
  <dcterms:created xsi:type="dcterms:W3CDTF">2021-06-11T06:31:37Z</dcterms:created>
  <dcterms:modified xsi:type="dcterms:W3CDTF">2021-06-11T07:25:25Z</dcterms:modified>
</cp:coreProperties>
</file>